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341" rtl="0" eaLnBrk="1" latinLnBrk="0" hangingPunct="1">
      <a:defRPr sz="8599" kern="1200">
        <a:solidFill>
          <a:schemeClr val="tx1"/>
        </a:solidFill>
        <a:latin typeface="+mn-lt"/>
        <a:ea typeface="+mn-ea"/>
        <a:cs typeface="+mn-cs"/>
      </a:defRPr>
    </a:lvl1pPr>
    <a:lvl2pPr marL="2194341" algn="l" defTabSz="2194341" rtl="0" eaLnBrk="1" latinLnBrk="0" hangingPunct="1">
      <a:defRPr sz="8599" kern="1200">
        <a:solidFill>
          <a:schemeClr val="tx1"/>
        </a:solidFill>
        <a:latin typeface="+mn-lt"/>
        <a:ea typeface="+mn-ea"/>
        <a:cs typeface="+mn-cs"/>
      </a:defRPr>
    </a:lvl2pPr>
    <a:lvl3pPr marL="4388681" algn="l" defTabSz="2194341" rtl="0" eaLnBrk="1" latinLnBrk="0" hangingPunct="1">
      <a:defRPr sz="8599" kern="1200">
        <a:solidFill>
          <a:schemeClr val="tx1"/>
        </a:solidFill>
        <a:latin typeface="+mn-lt"/>
        <a:ea typeface="+mn-ea"/>
        <a:cs typeface="+mn-cs"/>
      </a:defRPr>
    </a:lvl3pPr>
    <a:lvl4pPr marL="6583022" algn="l" defTabSz="2194341" rtl="0" eaLnBrk="1" latinLnBrk="0" hangingPunct="1">
      <a:defRPr sz="8599" kern="1200">
        <a:solidFill>
          <a:schemeClr val="tx1"/>
        </a:solidFill>
        <a:latin typeface="+mn-lt"/>
        <a:ea typeface="+mn-ea"/>
        <a:cs typeface="+mn-cs"/>
      </a:defRPr>
    </a:lvl4pPr>
    <a:lvl5pPr marL="8777362" algn="l" defTabSz="2194341" rtl="0" eaLnBrk="1" latinLnBrk="0" hangingPunct="1">
      <a:defRPr sz="8599" kern="1200">
        <a:solidFill>
          <a:schemeClr val="tx1"/>
        </a:solidFill>
        <a:latin typeface="+mn-lt"/>
        <a:ea typeface="+mn-ea"/>
        <a:cs typeface="+mn-cs"/>
      </a:defRPr>
    </a:lvl5pPr>
    <a:lvl6pPr marL="10971703" algn="l" defTabSz="2194341" rtl="0" eaLnBrk="1" latinLnBrk="0" hangingPunct="1">
      <a:defRPr sz="8599" kern="1200">
        <a:solidFill>
          <a:schemeClr val="tx1"/>
        </a:solidFill>
        <a:latin typeface="+mn-lt"/>
        <a:ea typeface="+mn-ea"/>
        <a:cs typeface="+mn-cs"/>
      </a:defRPr>
    </a:lvl6pPr>
    <a:lvl7pPr marL="13166043" algn="l" defTabSz="2194341" rtl="0" eaLnBrk="1" latinLnBrk="0" hangingPunct="1">
      <a:defRPr sz="8599" kern="1200">
        <a:solidFill>
          <a:schemeClr val="tx1"/>
        </a:solidFill>
        <a:latin typeface="+mn-lt"/>
        <a:ea typeface="+mn-ea"/>
        <a:cs typeface="+mn-cs"/>
      </a:defRPr>
    </a:lvl7pPr>
    <a:lvl8pPr marL="15360384" algn="l" defTabSz="2194341" rtl="0" eaLnBrk="1" latinLnBrk="0" hangingPunct="1">
      <a:defRPr sz="8599" kern="1200">
        <a:solidFill>
          <a:schemeClr val="tx1"/>
        </a:solidFill>
        <a:latin typeface="+mn-lt"/>
        <a:ea typeface="+mn-ea"/>
        <a:cs typeface="+mn-cs"/>
      </a:defRPr>
    </a:lvl8pPr>
    <a:lvl9pPr marL="17554724" algn="l" defTabSz="2194341" rtl="0" eaLnBrk="1" latinLnBrk="0" hangingPunct="1">
      <a:defRPr sz="85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6E6E6"/>
    <a:srgbClr val="FF8000"/>
    <a:srgbClr val="339966"/>
    <a:srgbClr val="008040"/>
    <a:srgbClr val="00FF00"/>
    <a:srgbClr val="800080"/>
    <a:srgbClr val="8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483" autoAdjust="0"/>
    <p:restoredTop sz="97662" autoAdjust="0"/>
  </p:normalViewPr>
  <p:slideViewPr>
    <p:cSldViewPr snapToGrid="0" snapToObjects="1">
      <p:cViewPr varScale="1">
        <p:scale>
          <a:sx n="44" d="100"/>
          <a:sy n="44" d="100"/>
        </p:scale>
        <p:origin x="3360" y="336"/>
      </p:cViewPr>
      <p:guideLst>
        <p:guide orient="horz" pos="10368"/>
        <p:guide pos="13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9B5CFE-5FAE-5148-8EB5-4CC221D4AB9E}" type="datetimeFigureOut">
              <a:rPr lang="en-US" smtClean="0"/>
              <a:t>5/22/18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14EF04-632D-F14E-8A89-24FC3B579A36}" type="slidenum">
              <a:rPr lang="en-US" smtClean="0"/>
              <a:t>‹#›</a:t>
            </a:fld>
            <a:endParaRPr lang="en-US"/>
          </a:p>
        </p:txBody>
      </p:sp>
    </p:spTree>
    <p:extLst>
      <p:ext uri="{BB962C8B-B14F-4D97-AF65-F5344CB8AC3E}">
        <p14:creationId xmlns:p14="http://schemas.microsoft.com/office/powerpoint/2010/main" val="3957004793"/>
      </p:ext>
    </p:extLst>
  </p:cSld>
  <p:clrMap bg1="lt1" tx1="dk1" bg2="lt2" tx2="dk2" accent1="accent1" accent2="accent2" accent3="accent3" accent4="accent4" accent5="accent5" accent6="accent6" hlink="hlink" folHlink="folHlink"/>
  <p:notesStyle>
    <a:lvl1pPr marL="0" algn="l" defTabSz="914309" rtl="0" eaLnBrk="1" latinLnBrk="0" hangingPunct="1">
      <a:defRPr sz="1200" kern="1200">
        <a:solidFill>
          <a:schemeClr val="tx1"/>
        </a:solidFill>
        <a:latin typeface="+mn-lt"/>
        <a:ea typeface="+mn-ea"/>
        <a:cs typeface="+mn-cs"/>
      </a:defRPr>
    </a:lvl1pPr>
    <a:lvl2pPr marL="457154" algn="l" defTabSz="914309" rtl="0" eaLnBrk="1" latinLnBrk="0" hangingPunct="1">
      <a:defRPr sz="1200" kern="1200">
        <a:solidFill>
          <a:schemeClr val="tx1"/>
        </a:solidFill>
        <a:latin typeface="+mn-lt"/>
        <a:ea typeface="+mn-ea"/>
        <a:cs typeface="+mn-cs"/>
      </a:defRPr>
    </a:lvl2pPr>
    <a:lvl3pPr marL="914309" algn="l" defTabSz="914309" rtl="0" eaLnBrk="1" latinLnBrk="0" hangingPunct="1">
      <a:defRPr sz="1200" kern="1200">
        <a:solidFill>
          <a:schemeClr val="tx1"/>
        </a:solidFill>
        <a:latin typeface="+mn-lt"/>
        <a:ea typeface="+mn-ea"/>
        <a:cs typeface="+mn-cs"/>
      </a:defRPr>
    </a:lvl3pPr>
    <a:lvl4pPr marL="1371463" algn="l" defTabSz="914309" rtl="0" eaLnBrk="1" latinLnBrk="0" hangingPunct="1">
      <a:defRPr sz="1200" kern="1200">
        <a:solidFill>
          <a:schemeClr val="tx1"/>
        </a:solidFill>
        <a:latin typeface="+mn-lt"/>
        <a:ea typeface="+mn-ea"/>
        <a:cs typeface="+mn-cs"/>
      </a:defRPr>
    </a:lvl4pPr>
    <a:lvl5pPr marL="1828617" algn="l" defTabSz="914309" rtl="0" eaLnBrk="1" latinLnBrk="0" hangingPunct="1">
      <a:defRPr sz="1200" kern="1200">
        <a:solidFill>
          <a:schemeClr val="tx1"/>
        </a:solidFill>
        <a:latin typeface="+mn-lt"/>
        <a:ea typeface="+mn-ea"/>
        <a:cs typeface="+mn-cs"/>
      </a:defRPr>
    </a:lvl5pPr>
    <a:lvl6pPr marL="2285771" algn="l" defTabSz="914309" rtl="0" eaLnBrk="1" latinLnBrk="0" hangingPunct="1">
      <a:defRPr sz="1200" kern="1200">
        <a:solidFill>
          <a:schemeClr val="tx1"/>
        </a:solidFill>
        <a:latin typeface="+mn-lt"/>
        <a:ea typeface="+mn-ea"/>
        <a:cs typeface="+mn-cs"/>
      </a:defRPr>
    </a:lvl6pPr>
    <a:lvl7pPr marL="2742926" algn="l" defTabSz="914309" rtl="0" eaLnBrk="1" latinLnBrk="0" hangingPunct="1">
      <a:defRPr sz="1200" kern="1200">
        <a:solidFill>
          <a:schemeClr val="tx1"/>
        </a:solidFill>
        <a:latin typeface="+mn-lt"/>
        <a:ea typeface="+mn-ea"/>
        <a:cs typeface="+mn-cs"/>
      </a:defRPr>
    </a:lvl7pPr>
    <a:lvl8pPr marL="3200080" algn="l" defTabSz="914309" rtl="0" eaLnBrk="1" latinLnBrk="0" hangingPunct="1">
      <a:defRPr sz="1200" kern="1200">
        <a:solidFill>
          <a:schemeClr val="tx1"/>
        </a:solidFill>
        <a:latin typeface="+mn-lt"/>
        <a:ea typeface="+mn-ea"/>
        <a:cs typeface="+mn-cs"/>
      </a:defRPr>
    </a:lvl8pPr>
    <a:lvl9pPr marL="3657234" algn="l" defTabSz="91430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114EF04-632D-F14E-8A89-24FC3B579A36}" type="slidenum">
              <a:rPr lang="en-US" smtClean="0"/>
              <a:t>1</a:t>
            </a:fld>
            <a:endParaRPr lang="en-US"/>
          </a:p>
        </p:txBody>
      </p:sp>
    </p:spTree>
    <p:extLst>
      <p:ext uri="{BB962C8B-B14F-4D97-AF65-F5344CB8AC3E}">
        <p14:creationId xmlns:p14="http://schemas.microsoft.com/office/powerpoint/2010/main" val="2981005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87" indent="0" algn="ctr">
              <a:buNone/>
              <a:defRPr>
                <a:solidFill>
                  <a:schemeClr val="tx1">
                    <a:tint val="75000"/>
                  </a:schemeClr>
                </a:solidFill>
              </a:defRPr>
            </a:lvl2pPr>
            <a:lvl3pPr marL="4389175" indent="0" algn="ctr">
              <a:buNone/>
              <a:defRPr>
                <a:solidFill>
                  <a:schemeClr val="tx1">
                    <a:tint val="75000"/>
                  </a:schemeClr>
                </a:solidFill>
              </a:defRPr>
            </a:lvl3pPr>
            <a:lvl4pPr marL="6583762" indent="0" algn="ctr">
              <a:buNone/>
              <a:defRPr>
                <a:solidFill>
                  <a:schemeClr val="tx1">
                    <a:tint val="75000"/>
                  </a:schemeClr>
                </a:solidFill>
              </a:defRPr>
            </a:lvl4pPr>
            <a:lvl5pPr marL="8778350" indent="0" algn="ctr">
              <a:buNone/>
              <a:defRPr>
                <a:solidFill>
                  <a:schemeClr val="tx1">
                    <a:tint val="75000"/>
                  </a:schemeClr>
                </a:solidFill>
              </a:defRPr>
            </a:lvl5pPr>
            <a:lvl6pPr marL="10972937" indent="0" algn="ctr">
              <a:buNone/>
              <a:defRPr>
                <a:solidFill>
                  <a:schemeClr val="tx1">
                    <a:tint val="75000"/>
                  </a:schemeClr>
                </a:solidFill>
              </a:defRPr>
            </a:lvl6pPr>
            <a:lvl7pPr marL="13167525" indent="0" algn="ctr">
              <a:buNone/>
              <a:defRPr>
                <a:solidFill>
                  <a:schemeClr val="tx1">
                    <a:tint val="75000"/>
                  </a:schemeClr>
                </a:solidFill>
              </a:defRPr>
            </a:lvl7pPr>
            <a:lvl8pPr marL="15362112" indent="0" algn="ctr">
              <a:buNone/>
              <a:defRPr>
                <a:solidFill>
                  <a:schemeClr val="tx1">
                    <a:tint val="75000"/>
                  </a:schemeClr>
                </a:solidFill>
              </a:defRPr>
            </a:lvl8pPr>
            <a:lvl9pPr marL="1755669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16CBC5A-4E6F-D54E-91ED-86C6210EA511}" type="datetimeFigureOut">
              <a:rPr lang="en-US" smtClean="0"/>
              <a:pPr/>
              <a:t>5/22/18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6CBC5A-4E6F-D54E-91ED-86C6210EA511}" type="datetimeFigureOut">
              <a:rPr lang="en-US" smtClean="0"/>
              <a:pPr/>
              <a:t>5/22/18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1"/>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1"/>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6CBC5A-4E6F-D54E-91ED-86C6210EA511}" type="datetimeFigureOut">
              <a:rPr lang="en-US" smtClean="0"/>
              <a:pPr/>
              <a:t>5/22/18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16CBC5A-4E6F-D54E-91ED-86C6210EA511}" type="datetimeFigureOut">
              <a:rPr lang="en-US" smtClean="0"/>
              <a:pPr/>
              <a:t>5/22/18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87" indent="0">
              <a:buNone/>
              <a:defRPr sz="8600">
                <a:solidFill>
                  <a:schemeClr val="tx1">
                    <a:tint val="75000"/>
                  </a:schemeClr>
                </a:solidFill>
              </a:defRPr>
            </a:lvl2pPr>
            <a:lvl3pPr marL="4389175" indent="0">
              <a:buNone/>
              <a:defRPr sz="7701">
                <a:solidFill>
                  <a:schemeClr val="tx1">
                    <a:tint val="75000"/>
                  </a:schemeClr>
                </a:solidFill>
              </a:defRPr>
            </a:lvl3pPr>
            <a:lvl4pPr marL="6583762" indent="0">
              <a:buNone/>
              <a:defRPr sz="6701">
                <a:solidFill>
                  <a:schemeClr val="tx1">
                    <a:tint val="75000"/>
                  </a:schemeClr>
                </a:solidFill>
              </a:defRPr>
            </a:lvl4pPr>
            <a:lvl5pPr marL="8778350" indent="0">
              <a:buNone/>
              <a:defRPr sz="6701">
                <a:solidFill>
                  <a:schemeClr val="tx1">
                    <a:tint val="75000"/>
                  </a:schemeClr>
                </a:solidFill>
              </a:defRPr>
            </a:lvl5pPr>
            <a:lvl6pPr marL="10972937" indent="0">
              <a:buNone/>
              <a:defRPr sz="6701">
                <a:solidFill>
                  <a:schemeClr val="tx1">
                    <a:tint val="75000"/>
                  </a:schemeClr>
                </a:solidFill>
              </a:defRPr>
            </a:lvl6pPr>
            <a:lvl7pPr marL="13167525" indent="0">
              <a:buNone/>
              <a:defRPr sz="6701">
                <a:solidFill>
                  <a:schemeClr val="tx1">
                    <a:tint val="75000"/>
                  </a:schemeClr>
                </a:solidFill>
              </a:defRPr>
            </a:lvl7pPr>
            <a:lvl8pPr marL="15362112" indent="0">
              <a:buNone/>
              <a:defRPr sz="6701">
                <a:solidFill>
                  <a:schemeClr val="tx1">
                    <a:tint val="75000"/>
                  </a:schemeClr>
                </a:solidFill>
              </a:defRPr>
            </a:lvl8pPr>
            <a:lvl9pPr marL="17556699" indent="0">
              <a:buNone/>
              <a:defRPr sz="6701">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16CBC5A-4E6F-D54E-91ED-86C6210EA511}" type="datetimeFigureOut">
              <a:rPr lang="en-US" smtClean="0"/>
              <a:pPr/>
              <a:t>5/22/18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1"/>
            <a:ext cx="94442280" cy="104279702"/>
          </a:xfrm>
        </p:spPr>
        <p:txBody>
          <a:bodyPr/>
          <a:lstStyle>
            <a:lvl1pPr>
              <a:defRPr sz="13400"/>
            </a:lvl1pPr>
            <a:lvl2pPr>
              <a:defRPr sz="11501"/>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1"/>
            <a:ext cx="94442280" cy="104279702"/>
          </a:xfrm>
        </p:spPr>
        <p:txBody>
          <a:bodyPr/>
          <a:lstStyle>
            <a:lvl1pPr>
              <a:defRPr sz="13400"/>
            </a:lvl1pPr>
            <a:lvl2pPr>
              <a:defRPr sz="11501"/>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16CBC5A-4E6F-D54E-91ED-86C6210EA511}" type="datetimeFigureOut">
              <a:rPr lang="en-US" smtClean="0"/>
              <a:pPr/>
              <a:t>5/22/18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1" y="7368543"/>
            <a:ext cx="19392902" cy="3070858"/>
          </a:xfrm>
        </p:spPr>
        <p:txBody>
          <a:bodyPr anchor="b"/>
          <a:lstStyle>
            <a:lvl1pPr marL="0" indent="0">
              <a:buNone/>
              <a:defRPr sz="11501" b="1"/>
            </a:lvl1pPr>
            <a:lvl2pPr marL="2194587" indent="0">
              <a:buNone/>
              <a:defRPr sz="9600" b="1"/>
            </a:lvl2pPr>
            <a:lvl3pPr marL="4389175" indent="0">
              <a:buNone/>
              <a:defRPr sz="8600" b="1"/>
            </a:lvl3pPr>
            <a:lvl4pPr marL="6583762" indent="0">
              <a:buNone/>
              <a:defRPr sz="7701" b="1"/>
            </a:lvl4pPr>
            <a:lvl5pPr marL="8778350" indent="0">
              <a:buNone/>
              <a:defRPr sz="7701" b="1"/>
            </a:lvl5pPr>
            <a:lvl6pPr marL="10972937" indent="0">
              <a:buNone/>
              <a:defRPr sz="7701" b="1"/>
            </a:lvl6pPr>
            <a:lvl7pPr marL="13167525" indent="0">
              <a:buNone/>
              <a:defRPr sz="7701" b="1"/>
            </a:lvl7pPr>
            <a:lvl8pPr marL="15362112" indent="0">
              <a:buNone/>
              <a:defRPr sz="7701" b="1"/>
            </a:lvl8pPr>
            <a:lvl9pPr marL="17556699" indent="0">
              <a:buNone/>
              <a:defRPr sz="7701" b="1"/>
            </a:lvl9pPr>
          </a:lstStyle>
          <a:p>
            <a:pPr lvl="0"/>
            <a:r>
              <a:rPr lang="en-US"/>
              <a:t>Click to edit Master text styles</a:t>
            </a:r>
          </a:p>
        </p:txBody>
      </p:sp>
      <p:sp>
        <p:nvSpPr>
          <p:cNvPr id="4" name="Content Placeholder 3"/>
          <p:cNvSpPr>
            <a:spLocks noGrp="1"/>
          </p:cNvSpPr>
          <p:nvPr>
            <p:ph sz="half" idx="2"/>
          </p:nvPr>
        </p:nvSpPr>
        <p:spPr>
          <a:xfrm>
            <a:off x="2194561" y="10439401"/>
            <a:ext cx="19392902" cy="18966182"/>
          </a:xfrm>
        </p:spPr>
        <p:txBody>
          <a:bodyPr/>
          <a:lstStyle>
            <a:lvl1pPr>
              <a:defRPr sz="11501"/>
            </a:lvl1pPr>
            <a:lvl2pPr>
              <a:defRPr sz="9600"/>
            </a:lvl2pPr>
            <a:lvl3pPr>
              <a:defRPr sz="8600"/>
            </a:lvl3pPr>
            <a:lvl4pPr>
              <a:defRPr sz="7701"/>
            </a:lvl4pPr>
            <a:lvl5pPr>
              <a:defRPr sz="7701"/>
            </a:lvl5pPr>
            <a:lvl6pPr>
              <a:defRPr sz="7701"/>
            </a:lvl6pPr>
            <a:lvl7pPr>
              <a:defRPr sz="7701"/>
            </a:lvl7pPr>
            <a:lvl8pPr>
              <a:defRPr sz="7701"/>
            </a:lvl8pPr>
            <a:lvl9pPr>
              <a:defRPr sz="77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3"/>
            <a:ext cx="19400520" cy="3070858"/>
          </a:xfrm>
        </p:spPr>
        <p:txBody>
          <a:bodyPr anchor="b"/>
          <a:lstStyle>
            <a:lvl1pPr marL="0" indent="0">
              <a:buNone/>
              <a:defRPr sz="11501" b="1"/>
            </a:lvl1pPr>
            <a:lvl2pPr marL="2194587" indent="0">
              <a:buNone/>
              <a:defRPr sz="9600" b="1"/>
            </a:lvl2pPr>
            <a:lvl3pPr marL="4389175" indent="0">
              <a:buNone/>
              <a:defRPr sz="8600" b="1"/>
            </a:lvl3pPr>
            <a:lvl4pPr marL="6583762" indent="0">
              <a:buNone/>
              <a:defRPr sz="7701" b="1"/>
            </a:lvl4pPr>
            <a:lvl5pPr marL="8778350" indent="0">
              <a:buNone/>
              <a:defRPr sz="7701" b="1"/>
            </a:lvl5pPr>
            <a:lvl6pPr marL="10972937" indent="0">
              <a:buNone/>
              <a:defRPr sz="7701" b="1"/>
            </a:lvl6pPr>
            <a:lvl7pPr marL="13167525" indent="0">
              <a:buNone/>
              <a:defRPr sz="7701" b="1"/>
            </a:lvl7pPr>
            <a:lvl8pPr marL="15362112" indent="0">
              <a:buNone/>
              <a:defRPr sz="7701" b="1"/>
            </a:lvl8pPr>
            <a:lvl9pPr marL="17556699" indent="0">
              <a:buNone/>
              <a:defRPr sz="7701" b="1"/>
            </a:lvl9pPr>
          </a:lstStyle>
          <a:p>
            <a:pPr lvl="0"/>
            <a:r>
              <a:rPr lang="en-US"/>
              <a:t>Click to edit Master text styles</a:t>
            </a:r>
          </a:p>
        </p:txBody>
      </p:sp>
      <p:sp>
        <p:nvSpPr>
          <p:cNvPr id="6" name="Content Placeholder 5"/>
          <p:cNvSpPr>
            <a:spLocks noGrp="1"/>
          </p:cNvSpPr>
          <p:nvPr>
            <p:ph sz="quarter" idx="4"/>
          </p:nvPr>
        </p:nvSpPr>
        <p:spPr>
          <a:xfrm>
            <a:off x="22296122" y="10439401"/>
            <a:ext cx="19400520" cy="18966182"/>
          </a:xfrm>
        </p:spPr>
        <p:txBody>
          <a:bodyPr/>
          <a:lstStyle>
            <a:lvl1pPr>
              <a:defRPr sz="11501"/>
            </a:lvl1pPr>
            <a:lvl2pPr>
              <a:defRPr sz="9600"/>
            </a:lvl2pPr>
            <a:lvl3pPr>
              <a:defRPr sz="8600"/>
            </a:lvl3pPr>
            <a:lvl4pPr>
              <a:defRPr sz="7701"/>
            </a:lvl4pPr>
            <a:lvl5pPr>
              <a:defRPr sz="7701"/>
            </a:lvl5pPr>
            <a:lvl6pPr>
              <a:defRPr sz="7701"/>
            </a:lvl6pPr>
            <a:lvl7pPr>
              <a:defRPr sz="7701"/>
            </a:lvl7pPr>
            <a:lvl8pPr>
              <a:defRPr sz="7701"/>
            </a:lvl8pPr>
            <a:lvl9pPr>
              <a:defRPr sz="77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16CBC5A-4E6F-D54E-91ED-86C6210EA511}" type="datetimeFigureOut">
              <a:rPr lang="en-US" smtClean="0"/>
              <a:pPr/>
              <a:t>5/22/18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16CBC5A-4E6F-D54E-91ED-86C6210EA511}" type="datetimeFigureOut">
              <a:rPr lang="en-US" smtClean="0"/>
              <a:pPr/>
              <a:t>5/22/18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TextBox 5"/>
          <p:cNvSpPr txBox="1"/>
          <p:nvPr userDrawn="1"/>
        </p:nvSpPr>
        <p:spPr>
          <a:xfrm>
            <a:off x="1828800" y="1828798"/>
            <a:ext cx="12801600" cy="29431134"/>
          </a:xfrm>
          <a:prstGeom prst="rect">
            <a:avLst/>
          </a:prstGeom>
          <a:noFill/>
          <a:ln w="0" cap="flat" cmpd="sng" algn="ctr">
            <a:solidFill>
              <a:srgbClr val="FFFFFF"/>
            </a:solidFill>
            <a:prstDash val="solid"/>
            <a:round/>
            <a:headEnd type="none" w="med" len="med"/>
            <a:tailEnd type="none" w="med" len="med"/>
          </a:ln>
        </p:spPr>
        <p:txBody>
          <a:bodyPr wrap="square" rtlCol="0">
            <a:spAutoFit/>
          </a:bodyPr>
          <a:lstStyle/>
          <a:p>
            <a:r>
              <a:rPr lang="en-US" sz="2050" dirty="0">
                <a:solidFill>
                  <a:schemeClr val="bg1">
                    <a:lumMod val="85000"/>
                  </a:schemeClr>
                </a:solidFill>
                <a:latin typeface="Courier"/>
                <a:cs typeface="Courier"/>
              </a:rPr>
              <a:t>&gt;P31946 14-3-3 protein beta/alpha (1433B_HUMAN).</a:t>
            </a:r>
          </a:p>
          <a:p>
            <a:r>
              <a:rPr lang="en-US" sz="2050" dirty="0">
                <a:solidFill>
                  <a:schemeClr val="bg1">
                    <a:lumMod val="85000"/>
                  </a:schemeClr>
                </a:solidFill>
                <a:latin typeface="Courier"/>
                <a:cs typeface="Courier"/>
              </a:rPr>
              <a:t>MTMDKSELVQKAKLAEQAERYDDMAAAMKAVTEQGHELSNEERNLLSVAYKNVVGARRSSWRVISSIEQKTERNEKKQQM</a:t>
            </a:r>
          </a:p>
          <a:p>
            <a:r>
              <a:rPr lang="en-US" sz="2050" dirty="0">
                <a:solidFill>
                  <a:schemeClr val="bg1">
                    <a:lumMod val="85000"/>
                  </a:schemeClr>
                </a:solidFill>
                <a:latin typeface="Courier"/>
                <a:cs typeface="Courier"/>
              </a:rPr>
              <a:t>GKEYREKIEAELQDICNDVLELLDKYLIPNATQPESKVFYLKMKGDYFRYLSEVASGDNKQTTVSNSQQAYQEAFEISKK</a:t>
            </a:r>
          </a:p>
          <a:p>
            <a:r>
              <a:rPr lang="en-US" sz="2050" dirty="0">
                <a:solidFill>
                  <a:schemeClr val="bg1">
                    <a:lumMod val="85000"/>
                  </a:schemeClr>
                </a:solidFill>
                <a:latin typeface="Courier"/>
                <a:cs typeface="Courier"/>
              </a:rPr>
              <a:t>EMQPTHPIRLGLALNFSVFYYEILNSPEKACSLAKTAFDEAIAELDTLNEESYKDSTLIMQLLRDNLTLWTSENQGDEGD</a:t>
            </a:r>
          </a:p>
          <a:p>
            <a:r>
              <a:rPr lang="en-US" sz="2050" dirty="0">
                <a:solidFill>
                  <a:schemeClr val="bg1">
                    <a:lumMod val="85000"/>
                  </a:schemeClr>
                </a:solidFill>
                <a:latin typeface="Courier"/>
                <a:cs typeface="Courier"/>
              </a:rPr>
              <a:t>AGEGEN</a:t>
            </a:r>
          </a:p>
          <a:p>
            <a:r>
              <a:rPr lang="en-US" sz="2050" dirty="0">
                <a:solidFill>
                  <a:schemeClr val="bg1">
                    <a:lumMod val="85000"/>
                  </a:schemeClr>
                </a:solidFill>
                <a:latin typeface="Courier"/>
                <a:cs typeface="Courier"/>
              </a:rPr>
              <a:t>&gt;P62258 14-3-3 protein epsilon (1433E_HUMAN).</a:t>
            </a:r>
          </a:p>
          <a:p>
            <a:r>
              <a:rPr lang="en-US" sz="2050" dirty="0">
                <a:solidFill>
                  <a:schemeClr val="bg1">
                    <a:lumMod val="85000"/>
                  </a:schemeClr>
                </a:solidFill>
                <a:latin typeface="Courier"/>
                <a:cs typeface="Courier"/>
              </a:rPr>
              <a:t>MDDREDLVYQAKLAEQAERYDEMVESMKKVAGMDVELTVEERNLLSVAYKNVIGARRASWRIISSIEQKEENKGGEDKLK</a:t>
            </a:r>
          </a:p>
          <a:p>
            <a:r>
              <a:rPr lang="en-US" sz="2050" dirty="0">
                <a:solidFill>
                  <a:schemeClr val="bg1">
                    <a:lumMod val="85000"/>
                  </a:schemeClr>
                </a:solidFill>
                <a:latin typeface="Courier"/>
                <a:cs typeface="Courier"/>
              </a:rPr>
              <a:t>MIREYRQMVETELKLICCDILDVLDKHLIPAANTGESKVFYYKMKGDYHRYLAEFATGNDRKEAAENSLVAYKAASDIAM</a:t>
            </a:r>
          </a:p>
          <a:p>
            <a:r>
              <a:rPr lang="en-US" sz="2050" dirty="0">
                <a:solidFill>
                  <a:schemeClr val="bg1">
                    <a:lumMod val="85000"/>
                  </a:schemeClr>
                </a:solidFill>
                <a:latin typeface="Courier"/>
                <a:cs typeface="Courier"/>
              </a:rPr>
              <a:t>TELPPTHPIRLGLALNFSVFYYEILNSPDRACRLAKAAFDDAIAELDTLSEESYKDSTLIMQLLRDNLTLWTSDMQGDGE</a:t>
            </a:r>
          </a:p>
          <a:p>
            <a:r>
              <a:rPr lang="en-US" sz="2050" dirty="0">
                <a:solidFill>
                  <a:schemeClr val="bg1">
                    <a:lumMod val="85000"/>
                  </a:schemeClr>
                </a:solidFill>
                <a:latin typeface="Courier"/>
                <a:cs typeface="Courier"/>
              </a:rPr>
              <a:t>EQNKEALQDVEDENQ</a:t>
            </a:r>
          </a:p>
          <a:p>
            <a:r>
              <a:rPr lang="en-US" sz="2050" dirty="0">
                <a:solidFill>
                  <a:schemeClr val="bg1">
                    <a:lumMod val="85000"/>
                  </a:schemeClr>
                </a:solidFill>
                <a:latin typeface="Courier"/>
                <a:cs typeface="Courier"/>
              </a:rPr>
              <a:t>&gt;Q04917 14-3-3 protein eta (1433F_HUMAN).</a:t>
            </a:r>
          </a:p>
          <a:p>
            <a:r>
              <a:rPr lang="en-US" sz="2050" dirty="0">
                <a:solidFill>
                  <a:schemeClr val="bg1">
                    <a:lumMod val="85000"/>
                  </a:schemeClr>
                </a:solidFill>
                <a:latin typeface="Courier"/>
                <a:cs typeface="Courier"/>
              </a:rPr>
              <a:t>MGDREQLLQRARLAEQAERYDDMASAMKAVTELNEPLSNEDRNLLSVAYKNVVGARRSSWRVISSIEQKTMADGNEKKLE</a:t>
            </a:r>
          </a:p>
          <a:p>
            <a:r>
              <a:rPr lang="en-US" sz="2050" dirty="0">
                <a:solidFill>
                  <a:schemeClr val="bg1">
                    <a:lumMod val="85000"/>
                  </a:schemeClr>
                </a:solidFill>
                <a:latin typeface="Courier"/>
                <a:cs typeface="Courier"/>
              </a:rPr>
              <a:t>KVKAYREKIEKELETVCNDVLSLLDKFLIKNCNDFQYESKVFYLKMKGDYYRYLAEVASGEKKNSVVEASEAAYKEAFEI</a:t>
            </a:r>
          </a:p>
          <a:p>
            <a:r>
              <a:rPr lang="en-US" sz="2050" dirty="0">
                <a:solidFill>
                  <a:schemeClr val="bg1">
                    <a:lumMod val="85000"/>
                  </a:schemeClr>
                </a:solidFill>
                <a:latin typeface="Courier"/>
                <a:cs typeface="Courier"/>
              </a:rPr>
              <a:t>SKEQMQPTHPIRLGLALNFSVFYYEIQNAPEQACLLAKQAFDDAIAELDTLNEDSYKDSTLIMQLLRDNLTLWTSDQQDE</a:t>
            </a:r>
          </a:p>
          <a:p>
            <a:r>
              <a:rPr lang="en-US" sz="2050" dirty="0">
                <a:solidFill>
                  <a:schemeClr val="bg1">
                    <a:lumMod val="85000"/>
                  </a:schemeClr>
                </a:solidFill>
                <a:latin typeface="Courier"/>
                <a:cs typeface="Courier"/>
              </a:rPr>
              <a:t>EAGEGN</a:t>
            </a:r>
          </a:p>
          <a:p>
            <a:r>
              <a:rPr lang="en-US" sz="2050" dirty="0">
                <a:solidFill>
                  <a:schemeClr val="bg1">
                    <a:lumMod val="85000"/>
                  </a:schemeClr>
                </a:solidFill>
                <a:latin typeface="Courier"/>
                <a:cs typeface="Courier"/>
              </a:rPr>
              <a:t>&gt;P61981 14-3-3 protein gamma (1433G_HUMAN).</a:t>
            </a:r>
          </a:p>
          <a:p>
            <a:r>
              <a:rPr lang="en-US" sz="2050" dirty="0">
                <a:solidFill>
                  <a:schemeClr val="bg1">
                    <a:lumMod val="85000"/>
                  </a:schemeClr>
                </a:solidFill>
                <a:latin typeface="Courier"/>
                <a:cs typeface="Courier"/>
              </a:rPr>
              <a:t>MVDREQLVQKARLAEQAERYDDMAAAMKNVTELNEPLSNEERNLLSVAYKNVVGARRSSWRVISSIEQKTSADGNEKKIE</a:t>
            </a:r>
          </a:p>
          <a:p>
            <a:r>
              <a:rPr lang="en-US" sz="2050" dirty="0">
                <a:solidFill>
                  <a:schemeClr val="bg1">
                    <a:lumMod val="85000"/>
                  </a:schemeClr>
                </a:solidFill>
                <a:latin typeface="Courier"/>
                <a:cs typeface="Courier"/>
              </a:rPr>
              <a:t>MVRAYREKIEKELEAVCQDVLSLLDNYLIKNCSETQYESKVFYLKMKGDYYRYLAEVATGEKRATVVESSEKAYSEAHEI</a:t>
            </a:r>
          </a:p>
          <a:p>
            <a:r>
              <a:rPr lang="en-US" sz="2050" dirty="0">
                <a:solidFill>
                  <a:schemeClr val="bg1">
                    <a:lumMod val="85000"/>
                  </a:schemeClr>
                </a:solidFill>
                <a:latin typeface="Courier"/>
                <a:cs typeface="Courier"/>
              </a:rPr>
              <a:t>SKEHMQPTHPIRLGLALNYSVFYYEIQNAPEQACHLAKTAFDDAIAELDTLNEDSYKDSTLIMQLLRDNLTLWTSDQQDD</a:t>
            </a:r>
          </a:p>
          <a:p>
            <a:r>
              <a:rPr lang="en-US" sz="2050" dirty="0">
                <a:solidFill>
                  <a:schemeClr val="bg1">
                    <a:lumMod val="85000"/>
                  </a:schemeClr>
                </a:solidFill>
                <a:latin typeface="Courier"/>
                <a:cs typeface="Courier"/>
              </a:rPr>
              <a:t>DGGEGNN</a:t>
            </a:r>
          </a:p>
          <a:p>
            <a:r>
              <a:rPr lang="en-US" sz="2050" dirty="0">
                <a:solidFill>
                  <a:schemeClr val="bg1">
                    <a:lumMod val="85000"/>
                  </a:schemeClr>
                </a:solidFill>
                <a:latin typeface="Courier"/>
                <a:cs typeface="Courier"/>
              </a:rPr>
              <a:t>&gt;P31947 14-3-3 protein sigma (1433S_HUMAN).</a:t>
            </a:r>
          </a:p>
          <a:p>
            <a:r>
              <a:rPr lang="en-US" sz="2050" dirty="0">
                <a:solidFill>
                  <a:schemeClr val="bg1">
                    <a:lumMod val="85000"/>
                  </a:schemeClr>
                </a:solidFill>
                <a:latin typeface="Courier"/>
                <a:cs typeface="Courier"/>
              </a:rPr>
              <a:t>MERASLIQKAKLAEQAERYEDMAAFMKGAVEKGEELSCEERNLLSVAYKNVVGGQRAAWRVLSSIEQKSNEEGSEEKGPE</a:t>
            </a:r>
          </a:p>
          <a:p>
            <a:r>
              <a:rPr lang="en-US" sz="2050" dirty="0">
                <a:solidFill>
                  <a:schemeClr val="bg1">
                    <a:lumMod val="85000"/>
                  </a:schemeClr>
                </a:solidFill>
                <a:latin typeface="Courier"/>
                <a:cs typeface="Courier"/>
              </a:rPr>
              <a:t>VREYREKVETELQGVCDTVLGLLDSHLIKEAGDAESRVFYLKMKGDYYRYLAEVATGDDKKRIIDSARSAYQEAMDISKK</a:t>
            </a:r>
          </a:p>
          <a:p>
            <a:r>
              <a:rPr lang="en-US" sz="2050" dirty="0">
                <a:solidFill>
                  <a:schemeClr val="bg1">
                    <a:lumMod val="85000"/>
                  </a:schemeClr>
                </a:solidFill>
                <a:latin typeface="Courier"/>
                <a:cs typeface="Courier"/>
              </a:rPr>
              <a:t>EMPPTNPIRLGLALNFSVFHYEIANSPEEAISLAKTTFDEAMADLHTLSEDSYKDSTLIMQLLRDNLTLWTADNAGEEGG</a:t>
            </a:r>
          </a:p>
          <a:p>
            <a:r>
              <a:rPr lang="en-US" sz="2050" dirty="0">
                <a:solidFill>
                  <a:schemeClr val="bg1">
                    <a:lumMod val="85000"/>
                  </a:schemeClr>
                </a:solidFill>
                <a:latin typeface="Courier"/>
                <a:cs typeface="Courier"/>
              </a:rPr>
              <a:t>EAPQEPQS</a:t>
            </a:r>
          </a:p>
          <a:p>
            <a:r>
              <a:rPr lang="en-US" sz="2050" dirty="0">
                <a:solidFill>
                  <a:schemeClr val="bg1">
                    <a:lumMod val="85000"/>
                  </a:schemeClr>
                </a:solidFill>
                <a:latin typeface="Courier"/>
                <a:cs typeface="Courier"/>
              </a:rPr>
              <a:t>&gt;P27348 14-3-3 protein theta (1433T_HUMAN).</a:t>
            </a:r>
          </a:p>
          <a:p>
            <a:r>
              <a:rPr lang="en-US" sz="2050" dirty="0">
                <a:solidFill>
                  <a:schemeClr val="bg1">
                    <a:lumMod val="85000"/>
                  </a:schemeClr>
                </a:solidFill>
                <a:latin typeface="Courier"/>
                <a:cs typeface="Courier"/>
              </a:rPr>
              <a:t>MEKTELIQKAKLAEQAERYDDMATCMKAVTEQGAELSNEERNLLSVAYKNVVGGRRSAWRVISSIEQKTDTSDKKLQLIK</a:t>
            </a:r>
          </a:p>
          <a:p>
            <a:r>
              <a:rPr lang="en-US" sz="2050" dirty="0">
                <a:solidFill>
                  <a:schemeClr val="bg1">
                    <a:lumMod val="85000"/>
                  </a:schemeClr>
                </a:solidFill>
                <a:latin typeface="Courier"/>
                <a:cs typeface="Courier"/>
              </a:rPr>
              <a:t>DYREKVESELRSICTTVLELLDKYLIANATNPESKVFYLKMKGDYFRYLAEVACGDDRKQTIDNSQGAYQEAFDISKKEM</a:t>
            </a:r>
          </a:p>
          <a:p>
            <a:r>
              <a:rPr lang="en-US" sz="2050" dirty="0">
                <a:solidFill>
                  <a:schemeClr val="bg1">
                    <a:lumMod val="85000"/>
                  </a:schemeClr>
                </a:solidFill>
                <a:latin typeface="Courier"/>
                <a:cs typeface="Courier"/>
              </a:rPr>
              <a:t>QPTHPIRLGLALNFSVFYYEILNNPELACTLAKTAFDEAIAELDTLNEDSYKDSTLIMQLLRDNLTLWTSDSAGEECDAA</a:t>
            </a:r>
          </a:p>
          <a:p>
            <a:r>
              <a:rPr lang="en-US" sz="2050" dirty="0">
                <a:solidFill>
                  <a:schemeClr val="bg1">
                    <a:lumMod val="85000"/>
                  </a:schemeClr>
                </a:solidFill>
                <a:latin typeface="Courier"/>
                <a:cs typeface="Courier"/>
              </a:rPr>
              <a:t>EGAEN</a:t>
            </a:r>
          </a:p>
          <a:p>
            <a:r>
              <a:rPr lang="en-US" sz="2050" dirty="0">
                <a:solidFill>
                  <a:schemeClr val="bg1">
                    <a:lumMod val="85000"/>
                  </a:schemeClr>
                </a:solidFill>
                <a:latin typeface="Courier"/>
                <a:cs typeface="Courier"/>
              </a:rPr>
              <a:t>&gt;P63104 14-3-3 protein zeta/delta (1433Z_HUMAN).</a:t>
            </a:r>
          </a:p>
          <a:p>
            <a:r>
              <a:rPr lang="en-US" sz="2050" dirty="0">
                <a:solidFill>
                  <a:schemeClr val="bg1">
                    <a:lumMod val="85000"/>
                  </a:schemeClr>
                </a:solidFill>
                <a:latin typeface="Courier"/>
                <a:cs typeface="Courier"/>
              </a:rPr>
              <a:t>MDKNELVQKAKLAEQAERYDDMAACMKSVTEQGAELSNEERNLLSVAYKNVVGARRSSWRVVSSIEQKTEGAEKKQQMAR</a:t>
            </a:r>
          </a:p>
          <a:p>
            <a:r>
              <a:rPr lang="en-US" sz="2050" dirty="0">
                <a:solidFill>
                  <a:schemeClr val="bg1">
                    <a:lumMod val="85000"/>
                  </a:schemeClr>
                </a:solidFill>
                <a:latin typeface="Courier"/>
                <a:cs typeface="Courier"/>
              </a:rPr>
              <a:t>EYREKIETELRDICNDVLSLLEKFLIPNASQAESKVFYLKMKGDYYRYLAEVAAGDDKKGIVDQSQQAYQEAFEISKKEM</a:t>
            </a:r>
          </a:p>
          <a:p>
            <a:r>
              <a:rPr lang="en-US" sz="2050" dirty="0">
                <a:solidFill>
                  <a:schemeClr val="bg1">
                    <a:lumMod val="85000"/>
                  </a:schemeClr>
                </a:solidFill>
                <a:latin typeface="Courier"/>
                <a:cs typeface="Courier"/>
              </a:rPr>
              <a:t>QPTHPIRLGLALNFSVFYYEILNSPEKACSLAKTAFDEAIAELDTLSEESYKDSTLIMQLLRDNLTLWTSDTQGDEAEAG</a:t>
            </a:r>
          </a:p>
          <a:p>
            <a:r>
              <a:rPr lang="en-US" sz="2050" dirty="0">
                <a:solidFill>
                  <a:schemeClr val="bg1">
                    <a:lumMod val="85000"/>
                  </a:schemeClr>
                </a:solidFill>
                <a:latin typeface="Courier"/>
                <a:cs typeface="Courier"/>
              </a:rPr>
              <a:t>EGGEN</a:t>
            </a:r>
          </a:p>
          <a:p>
            <a:r>
              <a:rPr lang="en-US" sz="2050" dirty="0">
                <a:solidFill>
                  <a:schemeClr val="bg1">
                    <a:lumMod val="85000"/>
                  </a:schemeClr>
                </a:solidFill>
                <a:latin typeface="Courier"/>
                <a:cs typeface="Courier"/>
              </a:rPr>
              <a:t>&gt;P30443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A-1 alpha chain (1A01_HUMAN).</a:t>
            </a:r>
          </a:p>
          <a:p>
            <a:r>
              <a:rPr lang="en-US" sz="2050" dirty="0">
                <a:solidFill>
                  <a:schemeClr val="bg1">
                    <a:lumMod val="85000"/>
                  </a:schemeClr>
                </a:solidFill>
                <a:latin typeface="Courier"/>
                <a:cs typeface="Courier"/>
              </a:rPr>
              <a:t>MAVMAPRTLLLLLSGALALTQTWAGSHSMRYFFTSVSRPGRGEPRFIAVGYVDDTQFVRFDSDAASQKMEPRAPWIEQEG</a:t>
            </a:r>
          </a:p>
          <a:p>
            <a:r>
              <a:rPr lang="en-US" sz="2050" dirty="0">
                <a:solidFill>
                  <a:schemeClr val="bg1">
                    <a:lumMod val="85000"/>
                  </a:schemeClr>
                </a:solidFill>
                <a:latin typeface="Courier"/>
                <a:cs typeface="Courier"/>
              </a:rPr>
              <a:t>PEYWDQETRNMKAHSQTDRANLGTLRGYYNQSEDGSHTIQIMYGCDVGPDGRFLRGYRQDAYDGKDYIALNEDLRSWTAA</a:t>
            </a:r>
          </a:p>
          <a:p>
            <a:r>
              <a:rPr lang="en-US" sz="2050" dirty="0">
                <a:solidFill>
                  <a:schemeClr val="bg1">
                    <a:lumMod val="85000"/>
                  </a:schemeClr>
                </a:solidFill>
                <a:latin typeface="Courier"/>
                <a:cs typeface="Courier"/>
              </a:rPr>
              <a:t>DMAAQITKRKWEAVHAAEQRRVYLEGRCVDGLRRYLENGKETLQRTDPPKTHMTHHPISDHEATLRCWALGFYPAEITLT</a:t>
            </a:r>
          </a:p>
          <a:p>
            <a:r>
              <a:rPr lang="en-US" sz="2050" dirty="0">
                <a:solidFill>
                  <a:schemeClr val="bg1">
                    <a:lumMod val="85000"/>
                  </a:schemeClr>
                </a:solidFill>
                <a:latin typeface="Courier"/>
                <a:cs typeface="Courier"/>
              </a:rPr>
              <a:t>WQRDGEDQTQDTELVETRPAGDGTFQKWAAVVVPSGEEQRYTCHVQHEGLPKPLTLRWELSSQPTIPIVGIIAGLVLLGA</a:t>
            </a:r>
          </a:p>
          <a:p>
            <a:r>
              <a:rPr lang="en-US" sz="2050" dirty="0">
                <a:solidFill>
                  <a:schemeClr val="bg1">
                    <a:lumMod val="85000"/>
                  </a:schemeClr>
                </a:solidFill>
                <a:latin typeface="Courier"/>
                <a:cs typeface="Courier"/>
              </a:rPr>
              <a:t>VITGAVVAAVMWRRKSSDRKGGSYTQAASSDSAQGSDVSLTACKV</a:t>
            </a:r>
          </a:p>
          <a:p>
            <a:r>
              <a:rPr lang="en-US" sz="2050" dirty="0">
                <a:solidFill>
                  <a:schemeClr val="bg1">
                    <a:lumMod val="85000"/>
                  </a:schemeClr>
                </a:solidFill>
                <a:latin typeface="Courier"/>
                <a:cs typeface="Courier"/>
              </a:rPr>
              <a:t>&gt;P01892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A-2 alpha chain (1A02_HUMAN).</a:t>
            </a:r>
          </a:p>
          <a:p>
            <a:r>
              <a:rPr lang="en-US" sz="2050" dirty="0">
                <a:solidFill>
                  <a:schemeClr val="bg1">
                    <a:lumMod val="85000"/>
                  </a:schemeClr>
                </a:solidFill>
                <a:latin typeface="Courier"/>
                <a:cs typeface="Courier"/>
              </a:rPr>
              <a:t>MAVMAPRTLVLLLSGALALTQTWAGSHSMRYFFTSVSRPGRGEPRFIAVGYVDDTQFVRFDSDAASQRMEPRAPWIEQEG</a:t>
            </a:r>
          </a:p>
          <a:p>
            <a:r>
              <a:rPr lang="en-US" sz="2050" dirty="0">
                <a:solidFill>
                  <a:schemeClr val="bg1">
                    <a:lumMod val="85000"/>
                  </a:schemeClr>
                </a:solidFill>
                <a:latin typeface="Courier"/>
                <a:cs typeface="Courier"/>
              </a:rPr>
              <a:t>PEYWDGETRKVKAHSQTHRVDLGTLRGYYNQSEAGSHTVQRMYGCDVGSDWRFLRGYHQYAYDGKDYIALKEDLRSWTAA</a:t>
            </a:r>
          </a:p>
          <a:p>
            <a:r>
              <a:rPr lang="en-US" sz="2050" dirty="0">
                <a:solidFill>
                  <a:schemeClr val="bg1">
                    <a:lumMod val="85000"/>
                  </a:schemeClr>
                </a:solidFill>
                <a:latin typeface="Courier"/>
                <a:cs typeface="Courier"/>
              </a:rPr>
              <a:t>DMAAQTTKHKWEAAHVAEQLRAYLEGTCVEWLRRYLENGKETLQRTDAPKTHMTHHAVSDHEATLRCWALSFYPAEITLT</a:t>
            </a:r>
          </a:p>
          <a:p>
            <a:r>
              <a:rPr lang="en-US" sz="2050" dirty="0">
                <a:solidFill>
                  <a:schemeClr val="bg1">
                    <a:lumMod val="85000"/>
                  </a:schemeClr>
                </a:solidFill>
                <a:latin typeface="Courier"/>
                <a:cs typeface="Courier"/>
              </a:rPr>
              <a:t>WQRDGEDQTQDTELVETRPAGDGTFQKWAAVVVPSGQEQRYTCHVQHEGLPKPLTLRWEPSSQPTIPIVGIIAGLVLFGA</a:t>
            </a:r>
          </a:p>
          <a:p>
            <a:r>
              <a:rPr lang="en-US" sz="2050" dirty="0">
                <a:solidFill>
                  <a:schemeClr val="bg1">
                    <a:lumMod val="85000"/>
                  </a:schemeClr>
                </a:solidFill>
                <a:latin typeface="Courier"/>
                <a:cs typeface="Courier"/>
              </a:rPr>
              <a:t>VITGAVVAAVMWRRKSSDRKGGSYSQAASSDSAQGSDVSLTACKV</a:t>
            </a:r>
          </a:p>
          <a:p>
            <a:r>
              <a:rPr lang="en-US" sz="2050" dirty="0">
                <a:solidFill>
                  <a:schemeClr val="bg1">
                    <a:lumMod val="85000"/>
                  </a:schemeClr>
                </a:solidFill>
                <a:latin typeface="Courier"/>
                <a:cs typeface="Courier"/>
              </a:rPr>
              <a:t>&gt;P04439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A-3 alpha chain (1A03_HUMAN).</a:t>
            </a:r>
          </a:p>
          <a:p>
            <a:r>
              <a:rPr lang="en-US" sz="2050" dirty="0">
                <a:solidFill>
                  <a:schemeClr val="bg1">
                    <a:lumMod val="85000"/>
                  </a:schemeClr>
                </a:solidFill>
                <a:latin typeface="Courier"/>
                <a:cs typeface="Courier"/>
              </a:rPr>
              <a:t>MAVMAPRTLLLLLSGALALTQTWAGSHSMRYFFTSVSRPGRGEPRFIAVGYVDDTQFVRFDSDAASQRMEPRAPWIEQEG</a:t>
            </a:r>
          </a:p>
          <a:p>
            <a:r>
              <a:rPr lang="en-US" sz="2050" dirty="0">
                <a:solidFill>
                  <a:schemeClr val="bg1">
                    <a:lumMod val="85000"/>
                  </a:schemeClr>
                </a:solidFill>
                <a:latin typeface="Courier"/>
                <a:cs typeface="Courier"/>
              </a:rPr>
              <a:t>PEYWDQETRNVKAQSQTDRVDLGTLRGYYNQSEAGSHTIQIMYGCDVGSDGRFLRGYRQDAYDGKDYIALNEDLRSWTAA</a:t>
            </a:r>
          </a:p>
          <a:p>
            <a:r>
              <a:rPr lang="en-US" sz="2050" dirty="0">
                <a:solidFill>
                  <a:schemeClr val="bg1">
                    <a:lumMod val="85000"/>
                  </a:schemeClr>
                </a:solidFill>
                <a:latin typeface="Courier"/>
                <a:cs typeface="Courier"/>
              </a:rPr>
              <a:t>DMAAQITKRKWEAAHEAEQLRAYLDGTCVEWLRRYLENGKETLQRTDPPKTHMTHHPISDHEATLRCWALGFYPAEITLT</a:t>
            </a:r>
          </a:p>
          <a:p>
            <a:r>
              <a:rPr lang="en-US" sz="2050" dirty="0">
                <a:solidFill>
                  <a:schemeClr val="bg1">
                    <a:lumMod val="85000"/>
                  </a:schemeClr>
                </a:solidFill>
                <a:latin typeface="Courier"/>
                <a:cs typeface="Courier"/>
              </a:rPr>
              <a:t>WQRDGEDQTQDTELVETRPAGDGTFQKWAAVVVPSGEEQRYTCHVQHEGLPKPLTLRWELSSQPTIPIVGIIAGLVLLGA</a:t>
            </a:r>
          </a:p>
          <a:p>
            <a:r>
              <a:rPr lang="en-US" sz="2050" dirty="0">
                <a:solidFill>
                  <a:schemeClr val="bg1">
                    <a:lumMod val="85000"/>
                  </a:schemeClr>
                </a:solidFill>
                <a:latin typeface="Courier"/>
                <a:cs typeface="Courier"/>
              </a:rPr>
              <a:t>VITGAVVAAVMWRRKSSDRKGGSYTQAASSDSAQGSDVSLTACKV</a:t>
            </a:r>
          </a:p>
          <a:p>
            <a:r>
              <a:rPr lang="en-US" sz="2050" dirty="0">
                <a:solidFill>
                  <a:schemeClr val="bg1">
                    <a:lumMod val="85000"/>
                  </a:schemeClr>
                </a:solidFill>
                <a:latin typeface="Courier"/>
                <a:cs typeface="Courier"/>
              </a:rPr>
              <a:t>&gt;P13746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A-11 alpha chain (1A11_HUMAN).</a:t>
            </a:r>
          </a:p>
          <a:p>
            <a:r>
              <a:rPr lang="en-US" sz="2050" dirty="0">
                <a:solidFill>
                  <a:schemeClr val="bg1">
                    <a:lumMod val="85000"/>
                  </a:schemeClr>
                </a:solidFill>
                <a:latin typeface="Courier"/>
                <a:cs typeface="Courier"/>
              </a:rPr>
              <a:t>MAVMAPRTLLLLLSGALALTQTWAGSHSMRYFYTSVSRPGRGEPRFIAVGYVDDTQFVRFDSDAASQRMEPRAPWIEQEG</a:t>
            </a:r>
          </a:p>
          <a:p>
            <a:r>
              <a:rPr lang="en-US" sz="2050" dirty="0">
                <a:solidFill>
                  <a:schemeClr val="bg1">
                    <a:lumMod val="85000"/>
                  </a:schemeClr>
                </a:solidFill>
                <a:latin typeface="Courier"/>
                <a:cs typeface="Courier"/>
              </a:rPr>
              <a:t>PEYWDQETRNVKAQSQTDRVDLGTLRGYYNQSEDGSHTIQIMYGCDVGPDGRFLRGYRQDAYDGKDYIALNEDLRSWTAA</a:t>
            </a:r>
          </a:p>
          <a:p>
            <a:r>
              <a:rPr lang="en-US" sz="2050" dirty="0">
                <a:solidFill>
                  <a:schemeClr val="bg1">
                    <a:lumMod val="85000"/>
                  </a:schemeClr>
                </a:solidFill>
                <a:latin typeface="Courier"/>
                <a:cs typeface="Courier"/>
              </a:rPr>
              <a:t>DMAAQITKRKWEAAHAAEQQRAYLEGRCVEWLRRYLENGKETLQRTDPPKTHMTHHPISDHEATLRCWALGFYPAEITLT</a:t>
            </a:r>
          </a:p>
          <a:p>
            <a:r>
              <a:rPr lang="en-US" sz="2050" dirty="0">
                <a:solidFill>
                  <a:schemeClr val="bg1">
                    <a:lumMod val="85000"/>
                  </a:schemeClr>
                </a:solidFill>
                <a:latin typeface="Courier"/>
                <a:cs typeface="Courier"/>
              </a:rPr>
              <a:t>WQRDGEDQTQDTELVETRPAGDGTFQKWAAVVVPSGEEQRYTCHVQHEGLPKPLTLRWELSSQPTIPIVGIIAGLVLLGA</a:t>
            </a:r>
          </a:p>
          <a:p>
            <a:r>
              <a:rPr lang="en-US" sz="2050" dirty="0">
                <a:solidFill>
                  <a:schemeClr val="bg1">
                    <a:lumMod val="85000"/>
                  </a:schemeClr>
                </a:solidFill>
                <a:latin typeface="Courier"/>
                <a:cs typeface="Courier"/>
              </a:rPr>
              <a:t>VITGAVVAAVMWRRKSSDRKGGSYTQAASSDSAQGSDVSLTACKV</a:t>
            </a:r>
          </a:p>
          <a:p>
            <a:r>
              <a:rPr lang="en-US" sz="2050" dirty="0">
                <a:solidFill>
                  <a:schemeClr val="bg1">
                    <a:lumMod val="85000"/>
                  </a:schemeClr>
                </a:solidFill>
                <a:latin typeface="Courier"/>
                <a:cs typeface="Courier"/>
              </a:rPr>
              <a:t>&gt;Q96QU6 1-aminocyclopropane-1-carboxylate </a:t>
            </a:r>
            <a:r>
              <a:rPr lang="en-US" sz="2050" dirty="0" err="1">
                <a:solidFill>
                  <a:schemeClr val="bg1">
                    <a:lumMod val="85000"/>
                  </a:schemeClr>
                </a:solidFill>
                <a:latin typeface="Courier"/>
                <a:cs typeface="Courier"/>
              </a:rPr>
              <a:t>synthase</a:t>
            </a:r>
            <a:r>
              <a:rPr lang="en-US" sz="2050" dirty="0">
                <a:solidFill>
                  <a:schemeClr val="bg1">
                    <a:lumMod val="85000"/>
                  </a:schemeClr>
                </a:solidFill>
                <a:latin typeface="Courier"/>
                <a:cs typeface="Courier"/>
              </a:rPr>
              <a:t>-like protein 1 (1A1L1_HUMAN).</a:t>
            </a:r>
          </a:p>
          <a:p>
            <a:r>
              <a:rPr lang="en-US" sz="2050" b="0" dirty="0">
                <a:ln w="3175" cap="flat" cmpd="sng" algn="ctr">
                  <a:noFill/>
                  <a:prstDash val="solid"/>
                  <a:round/>
                  <a:headEnd type="none" w="med" len="med"/>
                  <a:tailEnd type="none" w="med" len="med"/>
                </a:ln>
                <a:solidFill>
                  <a:schemeClr val="bg1">
                    <a:lumMod val="85000"/>
                  </a:schemeClr>
                </a:solidFill>
                <a:latin typeface="Courier"/>
                <a:cs typeface="Courier"/>
              </a:rPr>
              <a:t>MFTLPQKDFRAPTTCLGPTCMQDLGSSHGEDLEGECSRKLDQKLPELRGVGDPAMISSDTSYLSSRGRMIKWFWDSAEEG</a:t>
            </a:r>
          </a:p>
          <a:p>
            <a:r>
              <a:rPr lang="en-US" sz="2050" dirty="0">
                <a:solidFill>
                  <a:schemeClr val="bg1">
                    <a:lumMod val="85000"/>
                  </a:schemeClr>
                </a:solidFill>
                <a:latin typeface="Courier"/>
                <a:cs typeface="Courier"/>
              </a:rPr>
              <a:t>YRTYHMDEYDEDKNPSGIINLGTSENKLCFDLLSWRLSQRDMQRVEPSLLQYADWRGHLFLREEVAKFLSFYCKSPVPLR</a:t>
            </a:r>
          </a:p>
          <a:p>
            <a:r>
              <a:rPr lang="en-US" sz="2050" dirty="0">
                <a:solidFill>
                  <a:schemeClr val="bg1">
                    <a:lumMod val="85000"/>
                  </a:schemeClr>
                </a:solidFill>
                <a:latin typeface="Courier"/>
                <a:cs typeface="Courier"/>
              </a:rPr>
              <a:t>PENVVVLNGGASLFSALATVLCEAGEAFLIPTPYYGAITQHVCLYGNIRLAYVYLDSEVTGLDTRPFQLTVEKLEMALRE</a:t>
            </a:r>
          </a:p>
          <a:p>
            <a:r>
              <a:rPr lang="en-US" sz="2050" dirty="0">
                <a:solidFill>
                  <a:schemeClr val="bg1">
                    <a:lumMod val="85000"/>
                  </a:schemeClr>
                </a:solidFill>
                <a:latin typeface="Courier"/>
                <a:cs typeface="Courier"/>
              </a:rPr>
              <a:t>AHSEGVKVKGLILISPQNPLGDVYSPEELQEYLVFAKRHRLHVIVDEVYMLSVFEKSVGYRSVLSLERLPDPQRTHVMWA</a:t>
            </a:r>
          </a:p>
          <a:p>
            <a:r>
              <a:rPr lang="en-US" sz="2050" dirty="0">
                <a:solidFill>
                  <a:schemeClr val="bg1">
                    <a:lumMod val="85000"/>
                  </a:schemeClr>
                </a:solidFill>
                <a:latin typeface="Courier"/>
                <a:cs typeface="Courier"/>
              </a:rPr>
              <a:t>TSKDFGMSGLRFGTLYTENQDVATAVASLCRYHGLSGLVQYQMAQLLRDRDWINQVYLPENHARLKAAHTYVSEELRALG</a:t>
            </a:r>
          </a:p>
          <a:p>
            <a:r>
              <a:rPr lang="en-US" sz="2050" dirty="0">
                <a:solidFill>
                  <a:schemeClr val="bg1">
                    <a:lumMod val="85000"/>
                  </a:schemeClr>
                </a:solidFill>
                <a:latin typeface="Courier"/>
                <a:cs typeface="Courier"/>
              </a:rPr>
              <a:t>IPFLSRGAGFFIWVDLRKYLPKGTFEEEMLLWRRFLDNKVLLSFGKAFECKEPGWFRFVFSDQVHRLCLGMQRVQQVLAG</a:t>
            </a:r>
          </a:p>
          <a:p>
            <a:r>
              <a:rPr lang="en-US" sz="2050" dirty="0">
                <a:solidFill>
                  <a:schemeClr val="bg1">
                    <a:lumMod val="85000"/>
                  </a:schemeClr>
                </a:solidFill>
                <a:latin typeface="Courier"/>
                <a:cs typeface="Courier"/>
              </a:rPr>
              <a:t>KSQVAEDPRPSQSQEPSDQRR</a:t>
            </a:r>
          </a:p>
          <a:p>
            <a:r>
              <a:rPr lang="en-US" sz="2050" dirty="0">
                <a:solidFill>
                  <a:schemeClr val="bg1">
                    <a:lumMod val="85000"/>
                  </a:schemeClr>
                </a:solidFill>
                <a:latin typeface="Courier"/>
                <a:cs typeface="Courier"/>
              </a:rPr>
              <a:t>&gt;Q4AC99 1-aminocyclopropane-1-carboxylate </a:t>
            </a:r>
            <a:r>
              <a:rPr lang="en-US" sz="2050" dirty="0" err="1">
                <a:solidFill>
                  <a:schemeClr val="bg1">
                    <a:lumMod val="85000"/>
                  </a:schemeClr>
                </a:solidFill>
                <a:latin typeface="Courier"/>
                <a:cs typeface="Courier"/>
              </a:rPr>
              <a:t>synthase</a:t>
            </a:r>
            <a:r>
              <a:rPr lang="en-US" sz="2050" dirty="0">
                <a:solidFill>
                  <a:schemeClr val="bg1">
                    <a:lumMod val="85000"/>
                  </a:schemeClr>
                </a:solidFill>
                <a:latin typeface="Courier"/>
                <a:cs typeface="Courier"/>
              </a:rPr>
              <a:t>-like protein 2 (1A1L2_HUMAN).</a:t>
            </a:r>
          </a:p>
          <a:p>
            <a:r>
              <a:rPr lang="en-US" sz="2050" dirty="0">
                <a:solidFill>
                  <a:schemeClr val="bg1">
                    <a:lumMod val="85000"/>
                  </a:schemeClr>
                </a:solidFill>
                <a:latin typeface="Courier"/>
                <a:cs typeface="Courier"/>
              </a:rPr>
              <a:t>MSHRSDTLPVPSGQRRGRVPRDHSIYTQLLEITLHLQQAMTEHFVQLTSRQGLSLEERRHTEAICEHEALLSRLICRMIN</a:t>
            </a:r>
          </a:p>
          <a:p>
            <a:r>
              <a:rPr lang="en-US" sz="2050" dirty="0">
                <a:solidFill>
                  <a:schemeClr val="bg1">
                    <a:lumMod val="85000"/>
                  </a:schemeClr>
                </a:solidFill>
                <a:latin typeface="Courier"/>
                <a:cs typeface="Courier"/>
              </a:rPr>
              <a:t>LLQSGAASGLELQVPLPSEDSRGDVRYGQRAQLSGQPDPVPQLSDCEAAFVNRDLSIRGIDISVFYQSSFQDYNAYQKDK</a:t>
            </a:r>
          </a:p>
          <a:p>
            <a:r>
              <a:rPr lang="en-US" sz="2050" dirty="0">
                <a:solidFill>
                  <a:schemeClr val="bg1">
                    <a:lumMod val="85000"/>
                  </a:schemeClr>
                </a:solidFill>
                <a:latin typeface="Courier"/>
                <a:cs typeface="Courier"/>
              </a:rPr>
              <a:t>YHKDKNTLGFINLGTSENKLCMDLMTERLQESDMNCIEDTLLQYPDWRGQPFLREEVARFLTYYCRAPTRLDPENVVVLN</a:t>
            </a:r>
          </a:p>
          <a:p>
            <a:r>
              <a:rPr lang="en-US" sz="2050" dirty="0">
                <a:solidFill>
                  <a:schemeClr val="bg1">
                    <a:lumMod val="85000"/>
                  </a:schemeClr>
                </a:solidFill>
                <a:latin typeface="Courier"/>
                <a:cs typeface="Courier"/>
              </a:rPr>
              <a:t>GCCSVFCALAMVLCDPGEAFLVPAPFYGGFAFSSRLYAKVELIPVHLESEVTVTNTHPFQLTVDKLEEALLEARLEGKKV</a:t>
            </a:r>
          </a:p>
          <a:p>
            <a:r>
              <a:rPr lang="en-US" sz="2050" dirty="0">
                <a:solidFill>
                  <a:schemeClr val="bg1">
                    <a:lumMod val="85000"/>
                  </a:schemeClr>
                </a:solidFill>
                <a:latin typeface="Courier"/>
                <a:cs typeface="Courier"/>
              </a:rPr>
              <a:t>RGLVLINPQNPLGDIYSPDSLMKYLEFAKRYNLHVIIDEIYMLSVFDESITFHSILSMKSLPDSNRTHVIWGTSKDFGIS</a:t>
            </a:r>
          </a:p>
          <a:p>
            <a:r>
              <a:rPr lang="en-US" sz="2050" dirty="0">
                <a:solidFill>
                  <a:schemeClr val="bg1">
                    <a:lumMod val="85000"/>
                  </a:schemeClr>
                </a:solidFill>
                <a:latin typeface="Courier"/>
                <a:cs typeface="Courier"/>
              </a:rPr>
              <a:t>GFRFGALYTHNKEVASAVSAFGYLHSISGITQHKLCQLLQNTEWIDKVYLPTNCYRLREAHKYITAELKALEIPFHNRSS</a:t>
            </a:r>
          </a:p>
          <a:p>
            <a:r>
              <a:rPr lang="en-US" sz="2050" dirty="0">
                <a:solidFill>
                  <a:schemeClr val="bg1">
                    <a:lumMod val="85000"/>
                  </a:schemeClr>
                </a:solidFill>
                <a:latin typeface="Courier"/>
                <a:cs typeface="Courier"/>
              </a:rPr>
              <a:t>GLYVWINLKKYLDPCTFEEERLLYCRFLDNKLLLSRGKTYMCKEPGWFRLIFADELPRLKLAMRRFCDVLQEQKEALIVK</a:t>
            </a:r>
          </a:p>
          <a:p>
            <a:r>
              <a:rPr lang="en-US" sz="2050" dirty="0">
                <a:solidFill>
                  <a:schemeClr val="bg1">
                    <a:lumMod val="85000"/>
                  </a:schemeClr>
                </a:solidFill>
                <a:latin typeface="Courier"/>
                <a:cs typeface="Courier"/>
              </a:rPr>
              <a:t>QLEDAMRE</a:t>
            </a:r>
          </a:p>
          <a:p>
            <a:r>
              <a:rPr lang="en-US" sz="2050" dirty="0">
                <a:solidFill>
                  <a:schemeClr val="bg1">
                    <a:lumMod val="85000"/>
                  </a:schemeClr>
                </a:solidFill>
                <a:latin typeface="Courier"/>
                <a:cs typeface="Courier"/>
              </a:rPr>
              <a:t>&gt;P30447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A-23 alpha chain (1A23_HUMAN).</a:t>
            </a:r>
          </a:p>
          <a:p>
            <a:r>
              <a:rPr lang="en-US" sz="2050" dirty="0">
                <a:solidFill>
                  <a:schemeClr val="bg1">
                    <a:lumMod val="85000"/>
                  </a:schemeClr>
                </a:solidFill>
                <a:latin typeface="Courier"/>
                <a:cs typeface="Courier"/>
              </a:rPr>
              <a:t>MAVMAPRTLVLLLSGALALTQTWAGSHSMRYFSTSVSRPGRGEPRFIAVGYVDDTQFVRFDSDAASQRMEPRAPWIEQEG</a:t>
            </a:r>
          </a:p>
          <a:p>
            <a:r>
              <a:rPr lang="en-US" sz="2050" dirty="0">
                <a:solidFill>
                  <a:schemeClr val="bg1">
                    <a:lumMod val="85000"/>
                  </a:schemeClr>
                </a:solidFill>
                <a:latin typeface="Courier"/>
                <a:cs typeface="Courier"/>
              </a:rPr>
              <a:t>PEYWDEETGKVKAHSQTDRENLRIALRYYNQSEAGSHTLQMMFGCDVGSDGRFLRGYHQYAYDGKDYIALKEDLRSWTAA</a:t>
            </a:r>
          </a:p>
          <a:p>
            <a:r>
              <a:rPr lang="en-US" sz="2050" dirty="0">
                <a:solidFill>
                  <a:schemeClr val="bg1">
                    <a:lumMod val="85000"/>
                  </a:schemeClr>
                </a:solidFill>
                <a:latin typeface="Courier"/>
                <a:cs typeface="Courier"/>
              </a:rPr>
              <a:t>DMAAQITQRKWEAARVAEQLRAYLEGTCVDGLRRYLENGKETLQRTDPPKTHMTHHPISDHEATLRCWALGFYPAEITLT</a:t>
            </a:r>
          </a:p>
          <a:p>
            <a:r>
              <a:rPr lang="en-US" sz="2050" dirty="0">
                <a:solidFill>
                  <a:schemeClr val="bg1">
                    <a:lumMod val="85000"/>
                  </a:schemeClr>
                </a:solidFill>
                <a:latin typeface="Courier"/>
                <a:cs typeface="Courier"/>
              </a:rPr>
              <a:t>WQRDGEDQTQDTELVETRPAGDGTFQKWAAVVVPSGEEQRYTCHVQHEGLPKPLTLRWEPSSQPTVHIVGIIAGLVLLGA</a:t>
            </a:r>
          </a:p>
          <a:p>
            <a:r>
              <a:rPr lang="en-US" sz="2050" dirty="0">
                <a:solidFill>
                  <a:schemeClr val="bg1">
                    <a:lumMod val="85000"/>
                  </a:schemeClr>
                </a:solidFill>
                <a:latin typeface="Courier"/>
                <a:cs typeface="Courier"/>
              </a:rPr>
              <a:t>VITGAVVAAVMWRRNSSDRKGGSYSQAASSDSAQGSDVSLTACKV</a:t>
            </a:r>
          </a:p>
          <a:p>
            <a:r>
              <a:rPr lang="en-US" sz="2050" dirty="0">
                <a:solidFill>
                  <a:schemeClr val="bg1">
                    <a:lumMod val="85000"/>
                  </a:schemeClr>
                </a:solidFill>
                <a:latin typeface="Courier"/>
                <a:cs typeface="Courier"/>
              </a:rPr>
              <a:t>&gt;P05534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A-24 alpha chain (1A24_HUMAN).</a:t>
            </a:r>
          </a:p>
          <a:p>
            <a:r>
              <a:rPr lang="en-US" sz="2050" dirty="0">
                <a:solidFill>
                  <a:schemeClr val="bg1">
                    <a:lumMod val="85000"/>
                  </a:schemeClr>
                </a:solidFill>
                <a:latin typeface="Courier"/>
                <a:cs typeface="Courier"/>
              </a:rPr>
              <a:t>MAVMAPRTLVLLLSGALALTQTWAGSHSMRYFSTSVSRPGRGEPRFIAVGYVDDTQFVRFDSDAASQRMEPRAPWIEQEG</a:t>
            </a:r>
          </a:p>
          <a:p>
            <a:r>
              <a:rPr lang="en-US" sz="2050" dirty="0">
                <a:solidFill>
                  <a:schemeClr val="bg1">
                    <a:lumMod val="85000"/>
                  </a:schemeClr>
                </a:solidFill>
                <a:latin typeface="Courier"/>
                <a:cs typeface="Courier"/>
              </a:rPr>
              <a:t>PEYWDEETGKVKAHSQTDRENLRIALRYYNQSEAGSHTLQMMFGCDVGSDGRFLRGYHQYAYDGKDYIALKEDLRSWTAA</a:t>
            </a:r>
          </a:p>
          <a:p>
            <a:r>
              <a:rPr lang="en-US" sz="2050" dirty="0">
                <a:solidFill>
                  <a:schemeClr val="bg1">
                    <a:lumMod val="85000"/>
                  </a:schemeClr>
                </a:solidFill>
                <a:latin typeface="Courier"/>
                <a:cs typeface="Courier"/>
              </a:rPr>
              <a:t>DMAAQITKRKWEAAHVAEQQRAYLEGTCVDGLRRYLENGKETLQRTDPPKTHMTHHPISDHEATLRCWALGFYPAEITLT</a:t>
            </a:r>
          </a:p>
          <a:p>
            <a:r>
              <a:rPr lang="en-US" sz="2050" dirty="0">
                <a:solidFill>
                  <a:schemeClr val="bg1">
                    <a:lumMod val="85000"/>
                  </a:schemeClr>
                </a:solidFill>
                <a:latin typeface="Courier"/>
                <a:cs typeface="Courier"/>
              </a:rPr>
              <a:t>WQRDGEDQTQDTELVETRPAGDGTFQKWAAVVVPSGEEQRYTCHVQHEGLPKPLTLRWEPSSQPTVPIVGIIAGLVLLGA</a:t>
            </a:r>
          </a:p>
          <a:p>
            <a:r>
              <a:rPr lang="en-US" sz="2050" dirty="0">
                <a:solidFill>
                  <a:schemeClr val="bg1">
                    <a:lumMod val="85000"/>
                  </a:schemeClr>
                </a:solidFill>
                <a:latin typeface="Courier"/>
                <a:cs typeface="Courier"/>
              </a:rPr>
              <a:t>VITGAVVAAVMWRRNSSDRKGGSYSQAASSDSAQGSDVSLTACKV</a:t>
            </a:r>
          </a:p>
          <a:p>
            <a:r>
              <a:rPr lang="en-US" sz="2050" dirty="0">
                <a:solidFill>
                  <a:schemeClr val="bg1">
                    <a:lumMod val="85000"/>
                  </a:schemeClr>
                </a:solidFill>
                <a:latin typeface="Courier"/>
                <a:cs typeface="Courier"/>
              </a:rPr>
              <a:t>&gt;P18462 HLA class I </a:t>
            </a:r>
            <a:r>
              <a:rPr lang="en-US" sz="2050" dirty="0" err="1">
                <a:solidFill>
                  <a:schemeClr val="bg1">
                    <a:lumMod val="85000"/>
                  </a:schemeClr>
                </a:solidFill>
                <a:latin typeface="Courier"/>
                <a:cs typeface="Courier"/>
              </a:rPr>
              <a:t>histocompatibility</a:t>
            </a:r>
            <a:r>
              <a:rPr lang="en-US" sz="2050" dirty="0">
                <a:solidFill>
                  <a:schemeClr val="bg1">
                    <a:lumMod val="85000"/>
                  </a:schemeClr>
                </a:solidFill>
                <a:latin typeface="Courier"/>
                <a:cs typeface="Courier"/>
              </a:rPr>
              <a:t> antigen, A-25 alpha chain (1A25_HUMAN).</a:t>
            </a:r>
          </a:p>
          <a:p>
            <a:r>
              <a:rPr lang="en-US" sz="2050" dirty="0">
                <a:solidFill>
                  <a:schemeClr val="bg1">
                    <a:lumMod val="85000"/>
                  </a:schemeClr>
                </a:solidFill>
                <a:latin typeface="Courier"/>
                <a:cs typeface="Courier"/>
              </a:rPr>
              <a:t>MAVMAPRTLVLLLSGALALTQTWAGSHSMRYFYTSVSRPGRGEPRFIAVGYVDDTQFVRFDSDAASQRMEPRAPWIEQEG</a:t>
            </a:r>
          </a:p>
          <a:p>
            <a:r>
              <a:rPr lang="en-US" sz="2050" dirty="0">
                <a:solidFill>
                  <a:schemeClr val="bg1">
                    <a:lumMod val="85000"/>
                  </a:schemeClr>
                </a:solidFill>
                <a:latin typeface="Courier"/>
                <a:cs typeface="Courier"/>
              </a:rPr>
              <a:t>PEYWDRNTRNVKAHSQTDRESLRIALRYYNQSEDGSHTIQRMYGCDVGPDGRFLRGYQQDAYDGKDYIALNEDLRSWTAA</a:t>
            </a:r>
          </a:p>
          <a:p>
            <a:r>
              <a:rPr lang="en-US" sz="2050" dirty="0">
                <a:solidFill>
                  <a:schemeClr val="bg1">
                    <a:lumMod val="85000"/>
                  </a:schemeClr>
                </a:solidFill>
                <a:latin typeface="Courier"/>
                <a:cs typeface="Courier"/>
              </a:rPr>
              <a:t>DMAAQITQRKWETAHEAEQWRAYLEGRCVEWLRRYLENGKETLQRTDAPKTHMTHHAVSDHEATLRCWALSFYPAEITLT</a:t>
            </a:r>
          </a:p>
          <a:p>
            <a:r>
              <a:rPr lang="en-US" sz="2050" dirty="0">
                <a:solidFill>
                  <a:schemeClr val="bg1">
                    <a:lumMod val="85000"/>
                  </a:schemeClr>
                </a:solidFill>
                <a:latin typeface="Courier"/>
                <a:cs typeface="Courier"/>
              </a:rPr>
              <a:t>WQRDGEDQTQDTELVETRPAGDGTFQKWASVVVPSGQEQRYTCHVQHEGLPKPLTLRWEPSSQPTIPIVGIIAGLVLFGA</a:t>
            </a:r>
          </a:p>
        </p:txBody>
      </p:sp>
      <p:sp>
        <p:nvSpPr>
          <p:cNvPr id="7" name="TextBox 6"/>
          <p:cNvSpPr txBox="1"/>
          <p:nvPr userDrawn="1"/>
        </p:nvSpPr>
        <p:spPr>
          <a:xfrm>
            <a:off x="29260800" y="1828801"/>
            <a:ext cx="12801600" cy="29431134"/>
          </a:xfrm>
          <a:prstGeom prst="rect">
            <a:avLst/>
          </a:prstGeom>
          <a:noFill/>
          <a:ln w="0" cap="flat" cmpd="sng" algn="ctr">
            <a:solidFill>
              <a:srgbClr val="FFFFFF"/>
            </a:solidFill>
            <a:prstDash val="solid"/>
            <a:round/>
            <a:headEnd type="none" w="med" len="med"/>
            <a:tailEnd type="none" w="med" len="med"/>
          </a:ln>
        </p:spPr>
        <p:txBody>
          <a:bodyPr wrap="square" rtlCol="0">
            <a:spAutoFit/>
          </a:bodyPr>
          <a:lstStyle/>
          <a:p>
            <a:r>
              <a:rPr lang="en-US" sz="2050" dirty="0">
                <a:solidFill>
                  <a:schemeClr val="bg1">
                    <a:lumMod val="85000"/>
                  </a:schemeClr>
                </a:solidFill>
                <a:effectLst/>
                <a:latin typeface="Courier"/>
                <a:cs typeface="Courier"/>
              </a:rPr>
              <a:t>&gt;Q8NHH1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TTLL11 (TTL11_HUMAN).</a:t>
            </a:r>
          </a:p>
          <a:p>
            <a:r>
              <a:rPr lang="en-US" sz="2050" dirty="0">
                <a:solidFill>
                  <a:schemeClr val="bg1">
                    <a:lumMod val="85000"/>
                  </a:schemeClr>
                </a:solidFill>
                <a:effectLst/>
                <a:latin typeface="Courier"/>
                <a:cs typeface="Courier"/>
              </a:rPr>
              <a:t>MAAAASVTGRVTWAASPMRSLGLGRRLSLPGPRLDAVTAAVNPSLSDHGNGLGRGTRGSGCSGGSLVADWGGGAAAAAAV</a:t>
            </a:r>
          </a:p>
          <a:p>
            <a:r>
              <a:rPr lang="en-US" sz="2050" dirty="0">
                <a:solidFill>
                  <a:schemeClr val="bg1">
                    <a:lumMod val="85000"/>
                  </a:schemeClr>
                </a:solidFill>
                <a:effectLst/>
                <a:latin typeface="Courier"/>
                <a:cs typeface="Courier"/>
              </a:rPr>
              <a:t>ALALAPALSTMRRGSSESELAARWEAEAVAAAKAAAKAEAEATAETVAEQVRVDAGAAGEPECKAGEEQPKVLAPAPAQP</a:t>
            </a:r>
          </a:p>
          <a:p>
            <a:r>
              <a:rPr lang="en-US" sz="2050" dirty="0">
                <a:solidFill>
                  <a:schemeClr val="bg1">
                    <a:lumMod val="85000"/>
                  </a:schemeClr>
                </a:solidFill>
                <a:effectLst/>
                <a:latin typeface="Courier"/>
                <a:cs typeface="Courier"/>
              </a:rPr>
              <a:t>SAAEEGNTQVLQRPPPTLPPSKPKPVQGLCPHGKPRDKGRSCKRSSGHGSGENGSQRPVTVDSSKARTSLDALKISIRQL</a:t>
            </a:r>
          </a:p>
          <a:p>
            <a:r>
              <a:rPr lang="en-US" sz="2050" dirty="0">
                <a:solidFill>
                  <a:schemeClr val="bg1">
                    <a:lumMod val="85000"/>
                  </a:schemeClr>
                </a:solidFill>
                <a:effectLst/>
                <a:latin typeface="Courier"/>
                <a:cs typeface="Courier"/>
              </a:rPr>
              <a:t>KWKEFPFGRRLPCDIYWHGVSFHDNDIFSGQVNKFPGMTEMVRKITLSRAVRTMQNLFPEEYNFYPRSWILPDEFQLFVA</a:t>
            </a:r>
          </a:p>
          <a:p>
            <a:r>
              <a:rPr lang="en-US" sz="2050" dirty="0">
                <a:solidFill>
                  <a:schemeClr val="bg1">
                    <a:lumMod val="85000"/>
                  </a:schemeClr>
                </a:solidFill>
                <a:effectLst/>
                <a:latin typeface="Courier"/>
                <a:cs typeface="Courier"/>
              </a:rPr>
              <a:t>QVQMVKDDDPSWKPTFIVKPDGGCQGDGIYLIKDPSDIRLAGTLQSRPAVVQEYICKPLLIDKLKFDIRLYVLLKSLDPL</a:t>
            </a:r>
          </a:p>
          <a:p>
            <a:r>
              <a:rPr lang="en-US" sz="2050" dirty="0">
                <a:solidFill>
                  <a:schemeClr val="bg1">
                    <a:lumMod val="85000"/>
                  </a:schemeClr>
                </a:solidFill>
                <a:effectLst/>
                <a:latin typeface="Courier"/>
                <a:cs typeface="Courier"/>
              </a:rPr>
              <a:t>EIYIAKDGLSRFCTEPYQEPTPKNLHRIFMHLTNYSLNIHSGNFIHSDSASTGSKRTFSSILCRLSSKGVDIKKVWSDII</a:t>
            </a:r>
          </a:p>
          <a:p>
            <a:r>
              <a:rPr lang="en-US" sz="2050" dirty="0">
                <a:solidFill>
                  <a:schemeClr val="bg1">
                    <a:lumMod val="85000"/>
                  </a:schemeClr>
                </a:solidFill>
                <a:effectLst/>
                <a:latin typeface="Courier"/>
                <a:cs typeface="Courier"/>
              </a:rPr>
              <a:t>SVVIKTVIALTPELKVFYQSDIPTGRPGPTCFQVTIASSQPAFPALTGLKRALWLRVG</a:t>
            </a:r>
          </a:p>
          <a:p>
            <a:r>
              <a:rPr lang="en-US" sz="2050" dirty="0">
                <a:solidFill>
                  <a:schemeClr val="bg1">
                    <a:lumMod val="85000"/>
                  </a:schemeClr>
                </a:solidFill>
                <a:effectLst/>
                <a:latin typeface="Courier"/>
                <a:cs typeface="Courier"/>
              </a:rPr>
              <a:t>&gt;Q14166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--tyrosine </a:t>
            </a:r>
            <a:r>
              <a:rPr lang="en-US" sz="2050" dirty="0" err="1">
                <a:solidFill>
                  <a:schemeClr val="bg1">
                    <a:lumMod val="85000"/>
                  </a:schemeClr>
                </a:solidFill>
                <a:effectLst/>
                <a:latin typeface="Courier"/>
                <a:cs typeface="Courier"/>
              </a:rPr>
              <a:t>ligase</a:t>
            </a:r>
            <a:r>
              <a:rPr lang="en-US" sz="2050" dirty="0">
                <a:solidFill>
                  <a:schemeClr val="bg1">
                    <a:lumMod val="85000"/>
                  </a:schemeClr>
                </a:solidFill>
                <a:effectLst/>
                <a:latin typeface="Courier"/>
                <a:cs typeface="Courier"/>
              </a:rPr>
              <a:t>-like protein 12 (TTL12_HUMAN).</a:t>
            </a:r>
          </a:p>
          <a:p>
            <a:r>
              <a:rPr lang="en-US" sz="2050" dirty="0">
                <a:solidFill>
                  <a:schemeClr val="bg1">
                    <a:lumMod val="85000"/>
                  </a:schemeClr>
                </a:solidFill>
                <a:effectLst/>
                <a:latin typeface="Courier"/>
                <a:cs typeface="Courier"/>
              </a:rPr>
              <a:t>MEAERGPERRPAERSSPGQTPEEGAQALAEFAALHGPALRASGVPERYWGRLLHKLEHEVFDAGEVFGIMQVEEVEEEED</a:t>
            </a:r>
          </a:p>
          <a:p>
            <a:r>
              <a:rPr lang="en-US" sz="2050" dirty="0">
                <a:solidFill>
                  <a:schemeClr val="bg1">
                    <a:lumMod val="85000"/>
                  </a:schemeClr>
                </a:solidFill>
                <a:effectLst/>
                <a:latin typeface="Courier"/>
                <a:cs typeface="Courier"/>
              </a:rPr>
              <a:t>EAAREVRKQQPNPGNELCYKVIVTRESGLQAAHPNSIFLIDHAWTCRVEHARQQLQQVPGLLHRMANLMGIEFHGELPST</a:t>
            </a:r>
          </a:p>
          <a:p>
            <a:r>
              <a:rPr lang="en-US" sz="2050" dirty="0">
                <a:solidFill>
                  <a:schemeClr val="bg1">
                    <a:lumMod val="85000"/>
                  </a:schemeClr>
                </a:solidFill>
                <a:effectLst/>
                <a:latin typeface="Courier"/>
                <a:cs typeface="Courier"/>
              </a:rPr>
              <a:t>EAVALVLEEMWKFNQTYQLAHGTAEEKMPVWYIMDEFGSRIQHADVPSFATAPFFYMPQQVAYTLLWPLRDLDTGEEVTR</a:t>
            </a:r>
          </a:p>
          <a:p>
            <a:r>
              <a:rPr lang="en-US" sz="2050" dirty="0">
                <a:solidFill>
                  <a:schemeClr val="bg1">
                    <a:lumMod val="85000"/>
                  </a:schemeClr>
                </a:solidFill>
                <a:effectLst/>
                <a:latin typeface="Courier"/>
                <a:cs typeface="Courier"/>
              </a:rPr>
              <a:t>DFAYGETDPLIRKCMLLPWAPTDMLDLSSCTPEPPAEHYQAILEENKEKLPLDINPVVHPHGHIFKVYTDVQQVASSLTH</a:t>
            </a:r>
          </a:p>
          <a:p>
            <a:r>
              <a:rPr lang="en-US" sz="2050" dirty="0">
                <a:solidFill>
                  <a:schemeClr val="bg1">
                    <a:lumMod val="85000"/>
                  </a:schemeClr>
                </a:solidFill>
                <a:effectLst/>
                <a:latin typeface="Courier"/>
                <a:cs typeface="Courier"/>
              </a:rPr>
              <a:t>PRFTLTQSEADADILFNFSHFKDYRKLSQERPGVLLNQFPCENLLTVKDCLASIARRAGGPEGPPWLPRTFNLRTELPQF</a:t>
            </a:r>
          </a:p>
          <a:p>
            <a:r>
              <a:rPr lang="en-US" sz="2050" dirty="0">
                <a:solidFill>
                  <a:schemeClr val="bg1">
                    <a:lumMod val="85000"/>
                  </a:schemeClr>
                </a:solidFill>
                <a:effectLst/>
                <a:latin typeface="Courier"/>
                <a:cs typeface="Courier"/>
              </a:rPr>
              <a:t>VSYFQQRERWGEDNHWICKPWNLARSLDTHVTKSLHSIIRHRESTPKVVSKYIESPVLFLREDVGKVKFDIRYIVLLRSV</a:t>
            </a:r>
          </a:p>
          <a:p>
            <a:r>
              <a:rPr lang="en-US" sz="2050" dirty="0">
                <a:solidFill>
                  <a:schemeClr val="bg1">
                    <a:lumMod val="85000"/>
                  </a:schemeClr>
                </a:solidFill>
                <a:effectLst/>
                <a:latin typeface="Courier"/>
                <a:cs typeface="Courier"/>
              </a:rPr>
              <a:t>RPLRLFVYDVFWLRFSNRAFALNDLDDYEKHFTVMNYDPDVVLKQVHCEEFIPEFEKQYPEFPWTDVQAEIFRAFTELFQ</a:t>
            </a:r>
          </a:p>
          <a:p>
            <a:r>
              <a:rPr lang="en-US" sz="2050" dirty="0">
                <a:solidFill>
                  <a:schemeClr val="bg1">
                    <a:lumMod val="85000"/>
                  </a:schemeClr>
                </a:solidFill>
                <a:effectLst/>
                <a:latin typeface="Courier"/>
                <a:cs typeface="Courier"/>
              </a:rPr>
              <a:t>VACAKPPPLGLCDYPSSRAMYAVDLMLKWDNGPDGRRVMQPQILEVNFNPDCERACRYHPTFFNDVFSTLFLDQPGGCHV</a:t>
            </a:r>
          </a:p>
          <a:p>
            <a:r>
              <a:rPr lang="en-US" sz="2050" dirty="0">
                <a:solidFill>
                  <a:schemeClr val="bg1">
                    <a:lumMod val="85000"/>
                  </a:schemeClr>
                </a:solidFill>
                <a:effectLst/>
                <a:latin typeface="Courier"/>
                <a:cs typeface="Courier"/>
              </a:rPr>
              <a:t>TCLV</a:t>
            </a:r>
          </a:p>
          <a:p>
            <a:r>
              <a:rPr lang="en-US" sz="2050" dirty="0">
                <a:solidFill>
                  <a:schemeClr val="bg1">
                    <a:lumMod val="85000"/>
                  </a:schemeClr>
                </a:solidFill>
                <a:effectLst/>
                <a:latin typeface="Courier"/>
                <a:cs typeface="Courier"/>
              </a:rPr>
              <a:t>&gt;A6NNM8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TTLL13 (TTL13_HUMAN).</a:t>
            </a:r>
          </a:p>
          <a:p>
            <a:r>
              <a:rPr lang="en-US" sz="2050" dirty="0">
                <a:solidFill>
                  <a:schemeClr val="bg1">
                    <a:lumMod val="85000"/>
                  </a:schemeClr>
                </a:solidFill>
                <a:effectLst/>
                <a:latin typeface="Courier"/>
                <a:cs typeface="Courier"/>
              </a:rPr>
              <a:t>MEPSTCRTMESEEDYVEEKESEKCVKEGVTNPSNSSQQALLKADYKALKNGVPSPIMATKIPKKVIAPVDTGDLEAGRRK</a:t>
            </a:r>
          </a:p>
          <a:p>
            <a:r>
              <a:rPr lang="en-US" sz="2050" dirty="0">
                <a:solidFill>
                  <a:schemeClr val="bg1">
                    <a:lumMod val="85000"/>
                  </a:schemeClr>
                </a:solidFill>
                <a:effectLst/>
                <a:latin typeface="Courier"/>
                <a:cs typeface="Courier"/>
              </a:rPr>
              <a:t>RRRKRRSLAINLTNCKYESVRRAAQMCGLKEVGEDEEWTLYWTDCAVSLERVMDMKRFQKINHFPGMTEICRKDLLARNL</a:t>
            </a:r>
          </a:p>
          <a:p>
            <a:r>
              <a:rPr lang="en-US" sz="2050" dirty="0">
                <a:solidFill>
                  <a:schemeClr val="bg1">
                    <a:lumMod val="85000"/>
                  </a:schemeClr>
                </a:solidFill>
                <a:effectLst/>
                <a:latin typeface="Courier"/>
                <a:cs typeface="Courier"/>
              </a:rPr>
              <a:t>NRMYKLYPSEYNIFPRTWCLPADYGDFQSYGRQRKARTYICKPDSGCQGRGIFITRNPREIKPGEHMICQQYISKPLLID</a:t>
            </a:r>
          </a:p>
          <a:p>
            <a:r>
              <a:rPr lang="en-US" sz="2050" dirty="0">
                <a:solidFill>
                  <a:schemeClr val="bg1">
                    <a:lumMod val="85000"/>
                  </a:schemeClr>
                </a:solidFill>
                <a:effectLst/>
                <a:latin typeface="Courier"/>
                <a:cs typeface="Courier"/>
              </a:rPr>
              <a:t>GFKFDMRVYVLITSCDPLRIFTYEEGLARFATTPYMEPSHNNLDNVCMHLTNYAINKHNENFVRDGAVGSKRKLSTLNIW</a:t>
            </a:r>
          </a:p>
          <a:p>
            <a:r>
              <a:rPr lang="en-US" sz="2050" dirty="0">
                <a:solidFill>
                  <a:schemeClr val="bg1">
                    <a:lumMod val="85000"/>
                  </a:schemeClr>
                </a:solidFill>
                <a:effectLst/>
                <a:latin typeface="Courier"/>
                <a:cs typeface="Courier"/>
              </a:rPr>
              <a:t>LQEHSYNPGELWGDIEDIIIKTIISAHSVLRHNYRTCFPQYLNGGTCACFEILGFDILLDHKLKPWLLEVNHSPSFTTDS</a:t>
            </a:r>
          </a:p>
          <a:p>
            <a:r>
              <a:rPr lang="en-US" sz="2050" dirty="0">
                <a:solidFill>
                  <a:schemeClr val="bg1">
                    <a:lumMod val="85000"/>
                  </a:schemeClr>
                </a:solidFill>
                <a:effectLst/>
                <a:latin typeface="Courier"/>
                <a:cs typeface="Courier"/>
              </a:rPr>
              <a:t>CLDQEVKDALLCDAMTLVNLRGCDKRKVMEEDKRRVKERLFQCYRQPRESRKEKTESSHVAMLDQERYEDSHLGKYRRIY</a:t>
            </a:r>
          </a:p>
          <a:p>
            <a:r>
              <a:rPr lang="en-US" sz="2050" dirty="0">
                <a:solidFill>
                  <a:schemeClr val="bg1">
                    <a:lumMod val="85000"/>
                  </a:schemeClr>
                </a:solidFill>
                <a:effectLst/>
                <a:latin typeface="Courier"/>
                <a:cs typeface="Courier"/>
              </a:rPr>
              <a:t>PGPDTEKYARFFKHNGSLFQETAASKAREECARQQLEEIRLKQEQQETSGTKRQKARDQNQGESAGEKSRPRAGLQSLST</a:t>
            </a:r>
          </a:p>
          <a:p>
            <a:r>
              <a:rPr lang="en-US" sz="2050" dirty="0">
                <a:solidFill>
                  <a:schemeClr val="bg1">
                    <a:lumMod val="85000"/>
                  </a:schemeClr>
                </a:solidFill>
                <a:effectLst/>
                <a:latin typeface="Courier"/>
                <a:cs typeface="Courier"/>
              </a:rPr>
              <a:t>HLAYRNRNWEKELLPGQLDTMRPQEIVEEEELERMKALLQRETLIRSLGIVEQLTRLQHPGPQGQKKLHESRDRLGSQEL</a:t>
            </a:r>
          </a:p>
          <a:p>
            <a:r>
              <a:rPr lang="en-US" sz="2050" dirty="0">
                <a:solidFill>
                  <a:schemeClr val="bg1">
                    <a:lumMod val="85000"/>
                  </a:schemeClr>
                </a:solidFill>
                <a:effectLst/>
                <a:latin typeface="Courier"/>
                <a:cs typeface="Courier"/>
              </a:rPr>
              <a:t>KSMSLVLLVLLRGAATEQGAPHFLHPVLPHESIPRILGALPSMNAAIPHVPRYHLQPKNFNWTGEPAAINSCSLSMKKAG</a:t>
            </a:r>
          </a:p>
          <a:p>
            <a:r>
              <a:rPr lang="en-US" sz="2050" dirty="0">
                <a:solidFill>
                  <a:schemeClr val="bg1">
                    <a:lumMod val="85000"/>
                  </a:schemeClr>
                </a:solidFill>
                <a:effectLst/>
                <a:latin typeface="Courier"/>
                <a:cs typeface="Courier"/>
              </a:rPr>
              <a:t>RCYFSSARIRLTSQGQASRRLEAINRVLAGSVPPTLTPKQGYFLQPERVASDSWTECTLPSMVNSEHRAAKVPLCPASAP</a:t>
            </a:r>
          </a:p>
          <a:p>
            <a:r>
              <a:rPr lang="en-US" sz="2050" dirty="0">
                <a:solidFill>
                  <a:schemeClr val="bg1">
                    <a:lumMod val="85000"/>
                  </a:schemeClr>
                </a:solidFill>
                <a:effectLst/>
                <a:latin typeface="Courier"/>
                <a:cs typeface="Courier"/>
              </a:rPr>
              <a:t>MLQRSRALLNINQFR</a:t>
            </a:r>
          </a:p>
          <a:p>
            <a:r>
              <a:rPr lang="en-US" sz="2050" dirty="0">
                <a:solidFill>
                  <a:schemeClr val="bg1">
                    <a:lumMod val="85000"/>
                  </a:schemeClr>
                </a:solidFill>
                <a:effectLst/>
                <a:latin typeface="Courier"/>
                <a:cs typeface="Courier"/>
              </a:rPr>
              <a:t>&gt;O95922 Probable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TTLL1 (TTLL1_HUMAN).</a:t>
            </a:r>
          </a:p>
          <a:p>
            <a:r>
              <a:rPr lang="en-US" sz="2050" dirty="0">
                <a:solidFill>
                  <a:schemeClr val="bg1">
                    <a:lumMod val="85000"/>
                  </a:schemeClr>
                </a:solidFill>
                <a:effectLst/>
                <a:latin typeface="Courier"/>
                <a:cs typeface="Courier"/>
              </a:rPr>
              <a:t>MAGKVKWVTDIEKSVLINNFEKRGWVQVTENEDWNFYWMSVQTIRNVFSVEAGYRLSDDQIVNHFPNHYELTRKDLMVKN</a:t>
            </a:r>
          </a:p>
          <a:p>
            <a:r>
              <a:rPr lang="en-US" sz="2050" dirty="0">
                <a:solidFill>
                  <a:schemeClr val="bg1">
                    <a:lumMod val="85000"/>
                  </a:schemeClr>
                </a:solidFill>
                <a:effectLst/>
                <a:latin typeface="Courier"/>
                <a:cs typeface="Courier"/>
              </a:rPr>
              <a:t>IKRYRKELEKEGSPLAEKDENGKYLYLDFVPVTYMLPADYNLFVEEFRKSPSSTWIMKPCGKAQGKGIFLINKLSQIKKW</a:t>
            </a:r>
          </a:p>
          <a:p>
            <a:r>
              <a:rPr lang="en-US" sz="2050" dirty="0">
                <a:solidFill>
                  <a:schemeClr val="bg1">
                    <a:lumMod val="85000"/>
                  </a:schemeClr>
                </a:solidFill>
                <a:effectLst/>
                <a:latin typeface="Courier"/>
                <a:cs typeface="Courier"/>
              </a:rPr>
              <a:t>SRDSKTSSFVSQSNKEAYVISLYINNPLLIGGRKFDLRLYVLVSTYRPLRCYMYKLGFCRFCTVKYTPSTSELDNMFVHL</a:t>
            </a:r>
          </a:p>
          <a:p>
            <a:r>
              <a:rPr lang="en-US" sz="2050" dirty="0">
                <a:solidFill>
                  <a:schemeClr val="bg1">
                    <a:lumMod val="85000"/>
                  </a:schemeClr>
                </a:solidFill>
                <a:effectLst/>
                <a:latin typeface="Courier"/>
                <a:cs typeface="Courier"/>
              </a:rPr>
              <a:t>TNVAIQKHGEDYNHIHGGKWTVSNLRLYLESTRGKEVTSKLFDEIHWIIVQSLKAVAPVMNNDKHCFECYGYDIIIDDKL</a:t>
            </a:r>
          </a:p>
          <a:p>
            <a:r>
              <a:rPr lang="en-US" sz="2050" dirty="0">
                <a:solidFill>
                  <a:schemeClr val="bg1">
                    <a:lumMod val="85000"/>
                  </a:schemeClr>
                </a:solidFill>
                <a:effectLst/>
                <a:latin typeface="Courier"/>
                <a:cs typeface="Courier"/>
              </a:rPr>
              <a:t>KPWLIEVNASPSLTSSTANDRILKYNLINDTLNIAVPNGEIPDCKWNKSPPKEVLGNYEILYDEELAQGDGADRELRSRQ</a:t>
            </a:r>
          </a:p>
          <a:p>
            <a:r>
              <a:rPr lang="en-US" sz="2050" dirty="0">
                <a:solidFill>
                  <a:schemeClr val="bg1">
                    <a:lumMod val="85000"/>
                  </a:schemeClr>
                </a:solidFill>
                <a:effectLst/>
                <a:latin typeface="Courier"/>
                <a:cs typeface="Courier"/>
              </a:rPr>
              <a:t>GQSLGPRAGRSRDSGRAVLTTWK</a:t>
            </a:r>
          </a:p>
          <a:p>
            <a:r>
              <a:rPr lang="en-US" sz="2050" dirty="0">
                <a:solidFill>
                  <a:schemeClr val="bg1">
                    <a:lumMod val="85000"/>
                  </a:schemeClr>
                </a:solidFill>
                <a:effectLst/>
                <a:latin typeface="Courier"/>
                <a:cs typeface="Courier"/>
              </a:rPr>
              <a:t>&gt;Q9BWV7 Probable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TTLL2 (TTLL2_HUMAN).</a:t>
            </a:r>
          </a:p>
          <a:p>
            <a:r>
              <a:rPr lang="en-US" sz="2050" dirty="0">
                <a:solidFill>
                  <a:schemeClr val="bg1">
                    <a:lumMod val="85000"/>
                  </a:schemeClr>
                </a:solidFill>
                <a:effectLst/>
                <a:latin typeface="Courier"/>
                <a:cs typeface="Courier"/>
              </a:rPr>
              <a:t>MRGRDLCSSTQSQALGSLRTTTPAFTLNIPSEANHTEQPPAGLGARLQEAGVSIPPRRGRPTPTLEKKKKPHLMAEDEPS</a:t>
            </a:r>
          </a:p>
          <a:p>
            <a:r>
              <a:rPr lang="en-US" sz="2050" dirty="0">
                <a:solidFill>
                  <a:schemeClr val="bg1">
                    <a:lumMod val="85000"/>
                  </a:schemeClr>
                </a:solidFill>
                <a:effectLst/>
                <a:latin typeface="Courier"/>
                <a:cs typeface="Courier"/>
              </a:rPr>
              <a:t>GALLKPLVFRVDETTPAVVQSVLLERGWNKFDKQEQNAEDWNLYWRTSSFRMTEHNSVKPWQQLNHHPGTTKLTRKDCLA</a:t>
            </a:r>
          </a:p>
          <a:p>
            <a:r>
              <a:rPr lang="en-US" sz="2050" dirty="0">
                <a:solidFill>
                  <a:schemeClr val="bg1">
                    <a:lumMod val="85000"/>
                  </a:schemeClr>
                </a:solidFill>
                <a:effectLst/>
                <a:latin typeface="Courier"/>
                <a:cs typeface="Courier"/>
              </a:rPr>
              <a:t>KHLKHMRRMYGTSLYQFIPLTFVMPNDYTKFVAEYFQERQMLGTKHSYWICKPAELSRGRGILIFSDFKDFIFDDMYIVQ</a:t>
            </a:r>
          </a:p>
          <a:p>
            <a:r>
              <a:rPr lang="en-US" sz="2050" dirty="0">
                <a:solidFill>
                  <a:schemeClr val="bg1">
                    <a:lumMod val="85000"/>
                  </a:schemeClr>
                </a:solidFill>
                <a:effectLst/>
                <a:latin typeface="Courier"/>
                <a:cs typeface="Courier"/>
              </a:rPr>
              <a:t>KYISNPLLIGRYKCDLRIYVCVTGFKPLTIYVYQEGLVRFATEKFDLSNLQNNYAHLTNSSINKSGASYEKIKEVIGHGC</a:t>
            </a:r>
          </a:p>
          <a:p>
            <a:r>
              <a:rPr lang="en-US" sz="2050" dirty="0">
                <a:solidFill>
                  <a:schemeClr val="bg1">
                    <a:lumMod val="85000"/>
                  </a:schemeClr>
                </a:solidFill>
                <a:effectLst/>
                <a:latin typeface="Courier"/>
                <a:cs typeface="Courier"/>
              </a:rPr>
              <a:t>KWTLSRFFSYLRSWDVDDLLLWKKIHRMVILTILAIAPSVPFAANCFELFGFDILIDDNLKPWLLEVNYSPALTLDCSTD</a:t>
            </a:r>
          </a:p>
          <a:p>
            <a:r>
              <a:rPr lang="en-US" sz="2050" dirty="0">
                <a:solidFill>
                  <a:schemeClr val="bg1">
                    <a:lumMod val="85000"/>
                  </a:schemeClr>
                </a:solidFill>
                <a:effectLst/>
                <a:latin typeface="Courier"/>
                <a:cs typeface="Courier"/>
              </a:rPr>
              <a:t>VLVKRKLVHDIIDLIYLNGLRNEGGEASNATHGNSNIDAAKSDRGGLDAPDCLPYDSLSFTSRMYNEDDSVVEKAVSVRP</a:t>
            </a:r>
          </a:p>
          <a:p>
            <a:r>
              <a:rPr lang="en-US" sz="2050" dirty="0">
                <a:solidFill>
                  <a:schemeClr val="bg1">
                    <a:lumMod val="85000"/>
                  </a:schemeClr>
                </a:solidFill>
                <a:effectLst/>
                <a:latin typeface="Courier"/>
                <a:cs typeface="Courier"/>
              </a:rPr>
              <a:t>EAAPASQLEGEMSGQDFHLSTREMPQSKPKLRSRHTPHKTLMPYASLFQSHSCKTKTSPCVLSDRGKAPDPQAGNFVLVF</a:t>
            </a:r>
          </a:p>
          <a:p>
            <a:r>
              <a:rPr lang="en-US" sz="2050" dirty="0">
                <a:solidFill>
                  <a:schemeClr val="bg1">
                    <a:lumMod val="85000"/>
                  </a:schemeClr>
                </a:solidFill>
                <a:effectLst/>
                <a:latin typeface="Courier"/>
                <a:cs typeface="Courier"/>
              </a:rPr>
              <a:t>PFNEATLGASRNGLNVKRIIQELQKLMNKQHS</a:t>
            </a:r>
          </a:p>
          <a:p>
            <a:r>
              <a:rPr lang="en-US" sz="2050" dirty="0">
                <a:solidFill>
                  <a:schemeClr val="bg1">
                    <a:lumMod val="85000"/>
                  </a:schemeClr>
                </a:solidFill>
                <a:effectLst/>
                <a:latin typeface="Courier"/>
                <a:cs typeface="Courier"/>
              </a:rPr>
              <a:t>&gt;Q9Y4R7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monoglycylase</a:t>
            </a:r>
            <a:r>
              <a:rPr lang="en-US" sz="2050" dirty="0">
                <a:solidFill>
                  <a:schemeClr val="bg1">
                    <a:lumMod val="85000"/>
                  </a:schemeClr>
                </a:solidFill>
                <a:effectLst/>
                <a:latin typeface="Courier"/>
                <a:cs typeface="Courier"/>
              </a:rPr>
              <a:t> TTLL3 (TTLL3_HUMAN).</a:t>
            </a:r>
          </a:p>
          <a:p>
            <a:r>
              <a:rPr lang="en-US" sz="2050" dirty="0">
                <a:solidFill>
                  <a:schemeClr val="bg1">
                    <a:lumMod val="85000"/>
                  </a:schemeClr>
                </a:solidFill>
                <a:effectLst/>
                <a:latin typeface="Courier"/>
                <a:cs typeface="Courier"/>
              </a:rPr>
              <a:t>MNRLRNAKIYVERAVKQKKIFTIQGCYPVIRCLLRRRGWVEKKMVHRSGPTLLPPQKDLDSSAMGDSDTTEDEDEDEDEE</a:t>
            </a:r>
          </a:p>
          <a:p>
            <a:r>
              <a:rPr lang="en-US" sz="2050" dirty="0">
                <a:solidFill>
                  <a:schemeClr val="bg1">
                    <a:lumMod val="85000"/>
                  </a:schemeClr>
                </a:solidFill>
                <a:effectLst/>
                <a:latin typeface="Courier"/>
                <a:cs typeface="Courier"/>
              </a:rPr>
              <a:t>FQPSQLFDFDDLLKFDDLDGTHALMVGLCLNLRNLPWFDEVDANSFFPRCYCLGAEDDKKAFIEDFWLTAARNVLKLVVK</a:t>
            </a:r>
          </a:p>
          <a:p>
            <a:r>
              <a:rPr lang="en-US" sz="2050" dirty="0">
                <a:solidFill>
                  <a:schemeClr val="bg1">
                    <a:lumMod val="85000"/>
                  </a:schemeClr>
                </a:solidFill>
                <a:effectLst/>
                <a:latin typeface="Courier"/>
                <a:cs typeface="Courier"/>
              </a:rPr>
              <a:t>SEWKSYPIQAVEEEASGDKQPKKQEKNPVLVSPEFVDEALCACEEYLSNLAHMDIDKDLEAPLYLTPEGWSLFLQRYYQV</a:t>
            </a:r>
          </a:p>
          <a:p>
            <a:r>
              <a:rPr lang="en-US" sz="2050" dirty="0">
                <a:solidFill>
                  <a:schemeClr val="bg1">
                    <a:lumMod val="85000"/>
                  </a:schemeClr>
                </a:solidFill>
                <a:effectLst/>
                <a:latin typeface="Courier"/>
                <a:cs typeface="Courier"/>
              </a:rPr>
              <a:t>VHEGAELRHLDTQVQRCEDILQQLQAVVPQIDMEGDRNIWIVKPGAKSRGRGIMCMDHLEEMLKLVNGNPVVMKDGKWVV</a:t>
            </a:r>
          </a:p>
          <a:p>
            <a:r>
              <a:rPr lang="en-US" sz="2050" dirty="0">
                <a:solidFill>
                  <a:schemeClr val="bg1">
                    <a:lumMod val="85000"/>
                  </a:schemeClr>
                </a:solidFill>
                <a:effectLst/>
                <a:latin typeface="Courier"/>
                <a:cs typeface="Courier"/>
              </a:rPr>
              <a:t>QKYIERPLLIFGTKFDLRQWFLVTDWNPLTVWFYRDSYIRFSTQPFSLKNLDNSVHLCNNSIQKHLENSCHRHPLLPPDN</a:t>
            </a:r>
          </a:p>
          <a:p>
            <a:r>
              <a:rPr lang="en-US" sz="2050" dirty="0">
                <a:solidFill>
                  <a:schemeClr val="bg1">
                    <a:lumMod val="85000"/>
                  </a:schemeClr>
                </a:solidFill>
                <a:effectLst/>
                <a:latin typeface="Courier"/>
                <a:cs typeface="Courier"/>
              </a:rPr>
              <a:t>MWSSQRFQAHLQEMGAPNAWSTIIVPGMKDAVIHALQTSQDTVQCRKASFELYGADFVFGEDFQPWLIEINASPTMAPST</a:t>
            </a:r>
          </a:p>
          <a:p>
            <a:r>
              <a:rPr lang="en-US" sz="2050" dirty="0">
                <a:solidFill>
                  <a:schemeClr val="bg1">
                    <a:lumMod val="85000"/>
                  </a:schemeClr>
                </a:solidFill>
                <a:effectLst/>
                <a:latin typeface="Courier"/>
                <a:cs typeface="Courier"/>
              </a:rPr>
              <a:t>AVTARLCAGVQADTLRVVIDRMLDRNCDTGAFELIYKQPAVEVPQYVGIRLLVEGFTIKKPMAMCHRRMGVRPAVPLLTQ</a:t>
            </a:r>
          </a:p>
          <a:p>
            <a:r>
              <a:rPr lang="en-US" sz="2050" dirty="0">
                <a:solidFill>
                  <a:schemeClr val="bg1">
                    <a:lumMod val="85000"/>
                  </a:schemeClr>
                </a:solidFill>
                <a:effectLst/>
                <a:latin typeface="Courier"/>
                <a:cs typeface="Courier"/>
              </a:rPr>
              <a:t>RGSGEARHHFPSLHTKAQLPSPHVLRHQGQVLRRQHSKLVGTKALSTTGKALRTLPTAKVFISLPPNLDFKVAPSILKPR</a:t>
            </a:r>
          </a:p>
          <a:p>
            <a:r>
              <a:rPr lang="en-US" sz="2050" dirty="0">
                <a:solidFill>
                  <a:schemeClr val="bg1">
                    <a:lumMod val="85000"/>
                  </a:schemeClr>
                </a:solidFill>
                <a:effectLst/>
                <a:latin typeface="Courier"/>
                <a:cs typeface="Courier"/>
              </a:rPr>
              <a:t>KAPALLCLRGPQLEVPCCLCPLKSEQFLAPVGRSRPKANSRPDCDKPRAEACPMKRLSPLKPLPLVGTFQRRRGLGDMKL</a:t>
            </a:r>
          </a:p>
          <a:p>
            <a:r>
              <a:rPr lang="en-US" sz="2050" dirty="0">
                <a:solidFill>
                  <a:schemeClr val="bg1">
                    <a:lumMod val="85000"/>
                  </a:schemeClr>
                </a:solidFill>
                <a:effectLst/>
                <a:latin typeface="Courier"/>
                <a:cs typeface="Courier"/>
              </a:rPr>
              <a:t>GKPLLRFPTALVLDPTPNKKKQVKYLGLDSIAVGGSRVDGARPCTPGSTARA</a:t>
            </a:r>
          </a:p>
          <a:p>
            <a:r>
              <a:rPr lang="en-US" sz="2050" dirty="0">
                <a:solidFill>
                  <a:schemeClr val="bg1">
                    <a:lumMod val="85000"/>
                  </a:schemeClr>
                </a:solidFill>
                <a:effectLst/>
                <a:latin typeface="Courier"/>
                <a:cs typeface="Courier"/>
              </a:rPr>
              <a:t>&gt;Q14679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TTLL4 (TTLL4_HUMAN).</a:t>
            </a:r>
          </a:p>
          <a:p>
            <a:r>
              <a:rPr lang="en-US" sz="2050" dirty="0">
                <a:solidFill>
                  <a:schemeClr val="bg1">
                    <a:lumMod val="85000"/>
                  </a:schemeClr>
                </a:solidFill>
                <a:effectLst/>
                <a:latin typeface="Courier"/>
                <a:cs typeface="Courier"/>
              </a:rPr>
              <a:t>MASAGTQHYSIGLRQKNSFKQSGPSGTVPATPPEKPSEGRVWPQAHQQVKPIWKLEKKQVETLSAGLGPGLLGVPPQPAY</a:t>
            </a:r>
          </a:p>
          <a:p>
            <a:r>
              <a:rPr lang="en-US" sz="2050" dirty="0">
                <a:solidFill>
                  <a:schemeClr val="bg1">
                    <a:lumMod val="85000"/>
                  </a:schemeClr>
                </a:solidFill>
                <a:effectLst/>
                <a:latin typeface="Courier"/>
                <a:cs typeface="Courier"/>
              </a:rPr>
              <a:t>FFCPSTLCSSGTTAVIAGHSSSCYLHSLPDLFNSTLLYRRSSYRQKPYQQLESFCLRSSPSEKSPFSLPQKSLPVSLTAN</a:t>
            </a:r>
          </a:p>
          <a:p>
            <a:r>
              <a:rPr lang="en-US" sz="2050" dirty="0">
                <a:solidFill>
                  <a:schemeClr val="bg1">
                    <a:lumMod val="85000"/>
                  </a:schemeClr>
                </a:solidFill>
                <a:effectLst/>
                <a:latin typeface="Courier"/>
                <a:cs typeface="Courier"/>
              </a:rPr>
              <a:t>KATSSMVFSMAQPMASSSTEPYLCLAAAGENPSGKSLASAISGKIPSPLSSSYKPMLNNNSFMWPNSTPVPLLQTTQGLK</a:t>
            </a:r>
          </a:p>
          <a:p>
            <a:r>
              <a:rPr lang="en-US" sz="2050" dirty="0">
                <a:solidFill>
                  <a:schemeClr val="bg1">
                    <a:lumMod val="85000"/>
                  </a:schemeClr>
                </a:solidFill>
                <a:effectLst/>
                <a:latin typeface="Courier"/>
                <a:cs typeface="Courier"/>
              </a:rPr>
              <a:t>PVSPPKIQPVSWHHSGGTGDCAPQPVDHKVPKSIGTVPADASAHIALSTASSHDTSTTSVASSWYNRNNLAMRAEPLSCA</a:t>
            </a:r>
          </a:p>
          <a:p>
            <a:r>
              <a:rPr lang="en-US" sz="2050" dirty="0">
                <a:solidFill>
                  <a:schemeClr val="bg1">
                    <a:lumMod val="85000"/>
                  </a:schemeClr>
                </a:solidFill>
                <a:effectLst/>
                <a:latin typeface="Courier"/>
                <a:cs typeface="Courier"/>
              </a:rPr>
              <a:t>LDDSSDSQDPTKEIRFTEAVRKLTARGFEKMPRQGCQLEQSSFLNPSFQWNVLNRSRRWKPPAVNQQFPQEDAGSVRRVL</a:t>
            </a:r>
          </a:p>
          <a:p>
            <a:r>
              <a:rPr lang="en-US" sz="2050" dirty="0">
                <a:solidFill>
                  <a:schemeClr val="bg1">
                    <a:lumMod val="85000"/>
                  </a:schemeClr>
                </a:solidFill>
                <a:effectLst/>
                <a:latin typeface="Courier"/>
                <a:cs typeface="Courier"/>
              </a:rPr>
              <a:t>PGASDTLGLDNTVFCTKRISIHLLASHASGLNHNPACESVIDSSAFGEGKAPGPPFPQTLGIANVATRLSSIQLGQSEKE</a:t>
            </a:r>
          </a:p>
          <a:p>
            <a:r>
              <a:rPr lang="en-US" sz="2050" dirty="0">
                <a:solidFill>
                  <a:schemeClr val="bg1">
                    <a:lumMod val="85000"/>
                  </a:schemeClr>
                </a:solidFill>
                <a:effectLst/>
                <a:latin typeface="Courier"/>
                <a:cs typeface="Courier"/>
              </a:rPr>
              <a:t>RPEEARELDSSDRDISSATDLQPDQAETEDTEEELVDGLEDCCSRDENEEEEGDSECSSLSAVSPSESVAMISRSCMEIL</a:t>
            </a:r>
          </a:p>
          <a:p>
            <a:r>
              <a:rPr lang="en-US" sz="2050" dirty="0">
                <a:solidFill>
                  <a:schemeClr val="bg1">
                    <a:lumMod val="85000"/>
                  </a:schemeClr>
                </a:solidFill>
                <a:effectLst/>
                <a:latin typeface="Courier"/>
                <a:cs typeface="Courier"/>
              </a:rPr>
              <a:t>TKPLSNHEKVVRPALIYSLFPNVPPTIYFGTRDERVEKLPWEQRKLLRWKMSTVTPNIVKQTIGRSHFKISKRNDDWLGC</a:t>
            </a:r>
          </a:p>
          <a:p>
            <a:r>
              <a:rPr lang="en-US" sz="2050" dirty="0">
                <a:solidFill>
                  <a:schemeClr val="bg1">
                    <a:lumMod val="85000"/>
                  </a:schemeClr>
                </a:solidFill>
                <a:effectLst/>
                <a:latin typeface="Courier"/>
                <a:cs typeface="Courier"/>
              </a:rPr>
              <a:t>WGHHMKSPSFRSIREHQKLNHFPGSFQIGRKDRLWRNLSRMQSRFGKKEFSFFPQSFILPQDAKLLRKAWESSSRQKWIV</a:t>
            </a:r>
          </a:p>
          <a:p>
            <a:r>
              <a:rPr lang="en-US" sz="2050" dirty="0">
                <a:solidFill>
                  <a:schemeClr val="bg1">
                    <a:lumMod val="85000"/>
                  </a:schemeClr>
                </a:solidFill>
                <a:effectLst/>
                <a:latin typeface="Courier"/>
                <a:cs typeface="Courier"/>
              </a:rPr>
              <a:t>KPPASARGIGIQVIHKWSQLPKRRPLLVQRYLHKPYLISGSKFDLRIYVYVTSYDPLRIYLFSDGLVRFASCKYSPSMKS</a:t>
            </a:r>
          </a:p>
          <a:p>
            <a:r>
              <a:rPr lang="en-US" sz="2050" dirty="0">
                <a:solidFill>
                  <a:schemeClr val="bg1">
                    <a:lumMod val="85000"/>
                  </a:schemeClr>
                </a:solidFill>
                <a:effectLst/>
                <a:latin typeface="Courier"/>
                <a:cs typeface="Courier"/>
              </a:rPr>
              <a:t>LGNKFMHLTNYSVNKKNAEYQANADEMACQGHKWALKALWNYLSQKGVNSDAIWEKIKDVVVKTIISSEPYVTSLLKMYV</a:t>
            </a:r>
          </a:p>
          <a:p>
            <a:r>
              <a:rPr lang="en-US" sz="2050" dirty="0">
                <a:solidFill>
                  <a:schemeClr val="bg1">
                    <a:lumMod val="85000"/>
                  </a:schemeClr>
                </a:solidFill>
                <a:effectLst/>
                <a:latin typeface="Courier"/>
                <a:cs typeface="Courier"/>
              </a:rPr>
              <a:t>RRPYSCHELFGFDIMLDENLKPWVLEVNISPSLHSSSPLDISIKGQMIRDLLNLAGFVLPNAEDIISSPSSCSSSTTSLP</a:t>
            </a:r>
          </a:p>
          <a:p>
            <a:r>
              <a:rPr lang="en-US" sz="2050" dirty="0">
                <a:solidFill>
                  <a:schemeClr val="bg1">
                    <a:lumMod val="85000"/>
                  </a:schemeClr>
                </a:solidFill>
                <a:effectLst/>
                <a:latin typeface="Courier"/>
                <a:cs typeface="Courier"/>
              </a:rPr>
              <a:t>TSPGDKCRMAPEHVTAQKMKKAYYLTQKIPDQDFYASVLDVLTPDDVRILVEMEDEFSRRGQFERIFPSHISSRYLRFFE</a:t>
            </a:r>
          </a:p>
          <a:p>
            <a:r>
              <a:rPr lang="en-US" sz="2050" dirty="0">
                <a:solidFill>
                  <a:schemeClr val="bg1">
                    <a:lumMod val="85000"/>
                  </a:schemeClr>
                </a:solidFill>
                <a:effectLst/>
                <a:latin typeface="Courier"/>
                <a:cs typeface="Courier"/>
              </a:rPr>
              <a:t>QPRYFNILTTQWEQKYHGNKLKGVDLLRSWCYKGFHMGVVSDSAPVWSLPTSLLTISKDDVILNAFSKSETSKLGKQSSC</a:t>
            </a:r>
          </a:p>
          <a:p>
            <a:r>
              <a:rPr lang="en-US" sz="2050" dirty="0">
                <a:solidFill>
                  <a:schemeClr val="bg1">
                    <a:lumMod val="85000"/>
                  </a:schemeClr>
                </a:solidFill>
                <a:effectLst/>
                <a:latin typeface="Courier"/>
                <a:cs typeface="Courier"/>
              </a:rPr>
              <a:t>EVSLLLSEDGTTPKSKKTQAGLSPYPQKPSSSKDSEDTSKEPSLSTQTLPVIKCSGQTSRLSASSTFQSISDSLLAVSP</a:t>
            </a:r>
          </a:p>
          <a:p>
            <a:r>
              <a:rPr lang="en-US" sz="2050" dirty="0">
                <a:solidFill>
                  <a:schemeClr val="bg1">
                    <a:lumMod val="85000"/>
                  </a:schemeClr>
                </a:solidFill>
                <a:effectLst/>
                <a:latin typeface="Courier"/>
                <a:cs typeface="Courier"/>
              </a:rPr>
              <a:t>&gt;Q6EMB2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TTLL5 (TTLL5_HUMAN).</a:t>
            </a:r>
          </a:p>
          <a:p>
            <a:r>
              <a:rPr lang="en-US" sz="2050" dirty="0">
                <a:solidFill>
                  <a:schemeClr val="bg1">
                    <a:lumMod val="85000"/>
                  </a:schemeClr>
                </a:solidFill>
                <a:effectLst/>
                <a:latin typeface="Courier"/>
                <a:cs typeface="Courier"/>
              </a:rPr>
              <a:t>MPIVMARDLEETASSSEDEEVISQEDHPCIMWTGGCRRIPVLVFHADAILTKDNNIRVIGERYHLSYKIVRTDSRLVRSI</a:t>
            </a:r>
          </a:p>
          <a:p>
            <a:r>
              <a:rPr lang="en-US" sz="2050" dirty="0">
                <a:solidFill>
                  <a:schemeClr val="bg1">
                    <a:lumMod val="85000"/>
                  </a:schemeClr>
                </a:solidFill>
                <a:effectLst/>
                <a:latin typeface="Courier"/>
                <a:cs typeface="Courier"/>
              </a:rPr>
              <a:t>LTAHGFHEVHPSSTDYNLMWTGSHLKPFLLRTLSEAQKVNHFPRSYELTRKDRLYKNIIRMQHTHGFKAFHILPQTFLLP</a:t>
            </a:r>
          </a:p>
          <a:p>
            <a:r>
              <a:rPr lang="en-US" sz="2050" dirty="0">
                <a:solidFill>
                  <a:schemeClr val="bg1">
                    <a:lumMod val="85000"/>
                  </a:schemeClr>
                </a:solidFill>
                <a:effectLst/>
                <a:latin typeface="Courier"/>
                <a:cs typeface="Courier"/>
              </a:rPr>
              <a:t>AEYAEFCNSYSKDRGPWIVKPVASSRGRGVYLINNPNQISLEENILVSRYINNPLLIDDFKFDVRLYVLVTSYDPLVIYL</a:t>
            </a:r>
          </a:p>
          <a:p>
            <a:r>
              <a:rPr lang="en-US" sz="2050" dirty="0">
                <a:solidFill>
                  <a:schemeClr val="bg1">
                    <a:lumMod val="85000"/>
                  </a:schemeClr>
                </a:solidFill>
                <a:effectLst/>
                <a:latin typeface="Courier"/>
                <a:cs typeface="Courier"/>
              </a:rPr>
              <a:t>YEEGLARFATVRYDQGAKNIRNQFMHLTNYSVNKKSGDYVSCDDPEVEDYGNKWSMSAMLRYLKQEGRDTTALMAHVEDL</a:t>
            </a:r>
          </a:p>
          <a:p>
            <a:r>
              <a:rPr lang="en-US" sz="2050" dirty="0">
                <a:solidFill>
                  <a:schemeClr val="bg1">
                    <a:lumMod val="85000"/>
                  </a:schemeClr>
                </a:solidFill>
                <a:effectLst/>
                <a:latin typeface="Courier"/>
                <a:cs typeface="Courier"/>
              </a:rPr>
              <a:t>IIKTIISAELAIATACKTFVPHRSSCFELYGFDVLIDSTLKPWLLEVNLSPSLACDAPLDLKIKASMISDMFTVVGFVCQ</a:t>
            </a:r>
          </a:p>
          <a:p>
            <a:r>
              <a:rPr lang="en-US" sz="2050" dirty="0">
                <a:solidFill>
                  <a:schemeClr val="bg1">
                    <a:lumMod val="85000"/>
                  </a:schemeClr>
                </a:solidFill>
                <a:effectLst/>
                <a:latin typeface="Courier"/>
                <a:cs typeface="Courier"/>
              </a:rPr>
              <a:t>DPAQRASTRPIYPTFESSRRNPFQKPQRCRPLSASDAEMKNLVGSAREKGPGKLGGSVLGLSMEEIKVLRRVKEENDRRG</a:t>
            </a:r>
          </a:p>
          <a:p>
            <a:r>
              <a:rPr lang="en-US" sz="2050" dirty="0">
                <a:solidFill>
                  <a:schemeClr val="bg1">
                    <a:lumMod val="85000"/>
                  </a:schemeClr>
                </a:solidFill>
                <a:effectLst/>
                <a:latin typeface="Courier"/>
                <a:cs typeface="Courier"/>
              </a:rPr>
              <a:t>GFIRIFPTSETWEIYGSYLEHKTSMNYMLATRLFQDRMTADGAPELKIESLNSKAKLHAALYERKLLSLEVRKRRRRSSR</a:t>
            </a:r>
          </a:p>
          <a:p>
            <a:r>
              <a:rPr lang="en-US" sz="2050" dirty="0">
                <a:solidFill>
                  <a:schemeClr val="bg1">
                    <a:lumMod val="85000"/>
                  </a:schemeClr>
                </a:solidFill>
                <a:effectLst/>
                <a:latin typeface="Courier"/>
                <a:cs typeface="Courier"/>
              </a:rPr>
              <a:t>LRAMRPKYPVITQPAEMNVKTETESEEEEEVALDNEDEEQEASQEESAGFLRENQAKYTPSLTALVENTPKENSMKVREW</a:t>
            </a:r>
          </a:p>
          <a:p>
            <a:r>
              <a:rPr lang="en-US" sz="2050" dirty="0">
                <a:solidFill>
                  <a:schemeClr val="bg1">
                    <a:lumMod val="85000"/>
                  </a:schemeClr>
                </a:solidFill>
                <a:effectLst/>
                <a:latin typeface="Courier"/>
                <a:cs typeface="Courier"/>
              </a:rPr>
              <a:t>NNKGGHCCKLETQELEPKFNLMQILQDNGNLSKMQARIAFSAYLQHVQIRLMKDSGGQTFSASWAAKEDEQMELVVRFLK</a:t>
            </a:r>
          </a:p>
          <a:p>
            <a:r>
              <a:rPr lang="en-US" sz="2050" dirty="0">
                <a:solidFill>
                  <a:schemeClr val="bg1">
                    <a:lumMod val="85000"/>
                  </a:schemeClr>
                </a:solidFill>
                <a:effectLst/>
                <a:latin typeface="Courier"/>
                <a:cs typeface="Courier"/>
              </a:rPr>
              <a:t>RASNNLQHSLRMVLPSRRLALLERRRILAHQLGDFIIVYNKETEQMAEKKSKKKVEEEEEDGVNMENFQEFIRQASEAEL</a:t>
            </a:r>
          </a:p>
          <a:p>
            <a:r>
              <a:rPr lang="en-US" sz="2050" dirty="0">
                <a:solidFill>
                  <a:schemeClr val="bg1">
                    <a:lumMod val="85000"/>
                  </a:schemeClr>
                </a:solidFill>
                <a:effectLst/>
                <a:latin typeface="Courier"/>
                <a:cs typeface="Courier"/>
              </a:rPr>
              <a:t>EEVLTFYTQKNKSASVFLGTHSKISKNNNNYSDSGAKGDHPETIMEEVKIKPPKQQQTTEIHSDKLSRFTTSAEKEAKLV</a:t>
            </a:r>
          </a:p>
          <a:p>
            <a:r>
              <a:rPr lang="en-US" sz="2050" dirty="0">
                <a:solidFill>
                  <a:schemeClr val="bg1">
                    <a:lumMod val="85000"/>
                  </a:schemeClr>
                </a:solidFill>
                <a:effectLst/>
                <a:latin typeface="Courier"/>
                <a:cs typeface="Courier"/>
              </a:rPr>
              <a:t>YSNSSSGPTATLQKIPNTHLSSVTTSDLSPGPCHHSSLSQIPSAIPSMPHQPTILLNTVSASASPCLHPGAQNIPSPTGL</a:t>
            </a:r>
          </a:p>
          <a:p>
            <a:r>
              <a:rPr lang="en-US" sz="2050" dirty="0">
                <a:solidFill>
                  <a:schemeClr val="bg1">
                    <a:lumMod val="85000"/>
                  </a:schemeClr>
                </a:solidFill>
                <a:effectLst/>
                <a:latin typeface="Courier"/>
                <a:cs typeface="Courier"/>
              </a:rPr>
              <a:t>PRCRSGSHTIGPFSSFQSAAHIYSQKLSRPSSAKAGSCYLNKHHSGIAKTQKEGEDASLYSKRYNQSMVTAELQRLAEKQ</a:t>
            </a:r>
          </a:p>
          <a:p>
            <a:r>
              <a:rPr lang="en-US" sz="2050" dirty="0">
                <a:solidFill>
                  <a:schemeClr val="bg1">
                    <a:lumMod val="85000"/>
                  </a:schemeClr>
                </a:solidFill>
                <a:effectLst/>
                <a:latin typeface="Courier"/>
                <a:cs typeface="Courier"/>
              </a:rPr>
              <a:t>AARQYSPSSHINLLTQQVTNLNLATGIINRSSASAPPTLRPIISPSGPTWSTQSDPQAPENHSSSPGSRSLQTGGFAWEG</a:t>
            </a:r>
          </a:p>
          <a:p>
            <a:r>
              <a:rPr lang="en-US" sz="2050" dirty="0">
                <a:solidFill>
                  <a:schemeClr val="bg1">
                    <a:lumMod val="85000"/>
                  </a:schemeClr>
                </a:solidFill>
                <a:effectLst/>
                <a:latin typeface="Courier"/>
                <a:cs typeface="Courier"/>
              </a:rPr>
              <a:t>EVENNVYSQATGVVPQHKYHPTAGSYQLQFALQQLEQQKLQSRQLLDQSRARHQAIFGSQTLPNSNLWTMNNGAGCRISS</a:t>
            </a:r>
          </a:p>
          <a:p>
            <a:r>
              <a:rPr lang="en-US" sz="2050" dirty="0">
                <a:solidFill>
                  <a:schemeClr val="bg1">
                    <a:lumMod val="85000"/>
                  </a:schemeClr>
                </a:solidFill>
                <a:effectLst/>
                <a:latin typeface="Courier"/>
                <a:cs typeface="Courier"/>
              </a:rPr>
              <a:t>ATASGQKPTTLPQKVVPPPSSCASLVPKPPPNHEQVLRRATSQKASKGSSAEGQLNGLQSSLNPAAFVPITSSTDPAHTK</a:t>
            </a:r>
          </a:p>
          <a:p>
            <a:r>
              <a:rPr lang="en-US" sz="2050" dirty="0">
                <a:solidFill>
                  <a:schemeClr val="bg1">
                    <a:lumMod val="85000"/>
                  </a:schemeClr>
                </a:solidFill>
                <a:effectLst/>
                <a:latin typeface="Courier"/>
                <a:cs typeface="Courier"/>
              </a:rPr>
              <a:t>I</a:t>
            </a:r>
          </a:p>
          <a:p>
            <a:r>
              <a:rPr lang="en-US" sz="2050" dirty="0">
                <a:solidFill>
                  <a:schemeClr val="bg1">
                    <a:lumMod val="85000"/>
                  </a:schemeClr>
                </a:solidFill>
                <a:effectLst/>
                <a:latin typeface="Courier"/>
                <a:cs typeface="Courier"/>
              </a:rPr>
              <a:t>&gt;Q8N841 </a:t>
            </a:r>
            <a:r>
              <a:rPr lang="en-US" sz="2050" dirty="0" err="1">
                <a:solidFill>
                  <a:schemeClr val="bg1">
                    <a:lumMod val="85000"/>
                  </a:schemeClr>
                </a:solidFill>
                <a:effectLst/>
                <a:latin typeface="Courier"/>
                <a:cs typeface="Courier"/>
              </a:rPr>
              <a:t>Tubulin</a:t>
            </a:r>
            <a:r>
              <a:rPr lang="en-US" sz="2050" dirty="0">
                <a:solidFill>
                  <a:schemeClr val="bg1">
                    <a:lumMod val="85000"/>
                  </a:schemeClr>
                </a:solidFill>
                <a:effectLst/>
                <a:latin typeface="Courier"/>
                <a:cs typeface="Courier"/>
              </a:rPr>
              <a:t> </a:t>
            </a:r>
            <a:r>
              <a:rPr lang="en-US" sz="2050" dirty="0" err="1">
                <a:solidFill>
                  <a:schemeClr val="bg1">
                    <a:lumMod val="85000"/>
                  </a:schemeClr>
                </a:solidFill>
                <a:effectLst/>
                <a:latin typeface="Courier"/>
                <a:cs typeface="Courier"/>
              </a:rPr>
              <a:t>polyglutamylase</a:t>
            </a:r>
            <a:r>
              <a:rPr lang="en-US" sz="2050" dirty="0">
                <a:solidFill>
                  <a:schemeClr val="bg1">
                    <a:lumMod val="85000"/>
                  </a:schemeClr>
                </a:solidFill>
                <a:effectLst/>
                <a:latin typeface="Courier"/>
                <a:cs typeface="Courier"/>
              </a:rPr>
              <a:t> TTLL6 (TTLL6_HUMAN).</a:t>
            </a:r>
          </a:p>
          <a:p>
            <a:r>
              <a:rPr lang="en-US" sz="2050" dirty="0">
                <a:solidFill>
                  <a:schemeClr val="bg1">
                    <a:lumMod val="85000"/>
                  </a:schemeClr>
                </a:solidFill>
                <a:effectLst/>
                <a:latin typeface="Courier"/>
                <a:cs typeface="Courier"/>
              </a:rPr>
              <a:t>MPQCPTLESQEGENSEEKGDSSKEDPKETVALAFVRENPGAQNGLQNAQQQGKKKRKKKRLVINLSSCRYESVRRAAQQY</a:t>
            </a:r>
          </a:p>
        </p:txBody>
      </p:sp>
      <p:sp>
        <p:nvSpPr>
          <p:cNvPr id="8" name="TextBox 7"/>
          <p:cNvSpPr txBox="1"/>
          <p:nvPr userDrawn="1"/>
        </p:nvSpPr>
        <p:spPr>
          <a:xfrm>
            <a:off x="15544800" y="1828800"/>
            <a:ext cx="12801600" cy="29746605"/>
          </a:xfrm>
          <a:prstGeom prst="rect">
            <a:avLst/>
          </a:prstGeom>
          <a:noFill/>
          <a:ln w="0" cap="flat" cmpd="sng" algn="ctr">
            <a:solidFill>
              <a:srgbClr val="FFFFFF"/>
            </a:solidFill>
            <a:prstDash val="solid"/>
            <a:round/>
            <a:headEnd type="none" w="med" len="med"/>
            <a:tailEnd type="none" w="med" len="med"/>
          </a:ln>
        </p:spPr>
        <p:txBody>
          <a:bodyPr wrap="square" rtlCol="0">
            <a:spAutoFit/>
          </a:bodyPr>
          <a:lstStyle/>
          <a:p>
            <a:r>
              <a:rPr lang="en-US" sz="2050" dirty="0">
                <a:solidFill>
                  <a:schemeClr val="bg1">
                    <a:lumMod val="85000"/>
                  </a:schemeClr>
                </a:solidFill>
                <a:latin typeface="Courier"/>
                <a:cs typeface="Courier"/>
              </a:rPr>
              <a:t>&gt;Q9NXC2 Glucose-fructose </a:t>
            </a:r>
            <a:r>
              <a:rPr lang="en-US" sz="2050" dirty="0" err="1">
                <a:solidFill>
                  <a:schemeClr val="bg1">
                    <a:lumMod val="85000"/>
                  </a:schemeClr>
                </a:solidFill>
                <a:latin typeface="Courier"/>
                <a:cs typeface="Courier"/>
              </a:rPr>
              <a:t>oxidoreductase</a:t>
            </a:r>
            <a:r>
              <a:rPr lang="en-US" sz="2050" dirty="0">
                <a:solidFill>
                  <a:schemeClr val="bg1">
                    <a:lumMod val="85000"/>
                  </a:schemeClr>
                </a:solidFill>
                <a:latin typeface="Courier"/>
                <a:cs typeface="Courier"/>
              </a:rPr>
              <a:t> domain-containing protein 1 (GFOD1_HUMAN).</a:t>
            </a:r>
          </a:p>
          <a:p>
            <a:r>
              <a:rPr lang="en-US" sz="2050" dirty="0">
                <a:solidFill>
                  <a:schemeClr val="bg1">
                    <a:lumMod val="85000"/>
                  </a:schemeClr>
                </a:solidFill>
                <a:latin typeface="Courier"/>
                <a:cs typeface="Courier"/>
              </a:rPr>
              <a:t>MLPGVGVFGTSLTARVIIPLLKDEGFAVKALWGRTQEEAEELAKEMSVPFYTSRIDEVLLHQDVDLVCINLPPPLTRQIA</a:t>
            </a:r>
          </a:p>
          <a:p>
            <a:r>
              <a:rPr lang="en-US" sz="2050" dirty="0">
                <a:solidFill>
                  <a:schemeClr val="bg1">
                    <a:lumMod val="85000"/>
                  </a:schemeClr>
                </a:solidFill>
                <a:latin typeface="Courier"/>
                <a:cs typeface="Courier"/>
              </a:rPr>
              <a:t>VKTLGIGKNVICDRTATPLDAFRMTSAAHYYPKLMSIMGNVLRFLPAFVRMKQLIEEGYVGEPLVCEVQVHGGSLLGKKY</a:t>
            </a:r>
          </a:p>
          <a:p>
            <a:r>
              <a:rPr lang="en-US" sz="2050" dirty="0">
                <a:solidFill>
                  <a:schemeClr val="bg1">
                    <a:lumMod val="85000"/>
                  </a:schemeClr>
                </a:solidFill>
                <a:latin typeface="Courier"/>
                <a:cs typeface="Courier"/>
              </a:rPr>
              <a:t>NWSCDDLMGGGGLHSVGTYIIDLLTFLTGQKAVKVHGLLKTFVKQTDHIKGIRQITSDDFCTFQMVLEGGVCCTVTLNFN</a:t>
            </a:r>
          </a:p>
          <a:p>
            <a:r>
              <a:rPr lang="en-US" sz="2050" dirty="0">
                <a:solidFill>
                  <a:schemeClr val="bg1">
                    <a:lumMod val="85000"/>
                  </a:schemeClr>
                </a:solidFill>
                <a:latin typeface="Courier"/>
                <a:cs typeface="Courier"/>
              </a:rPr>
              <a:t>VPGEFKQDVTVVGSAGRLLAVGTDLYGQRNSAPEQELLVQDATPVSNSLLPEKAFSDIPSPYLRGTIKMMQAVRQAFQDQ</a:t>
            </a:r>
          </a:p>
          <a:p>
            <a:r>
              <a:rPr lang="en-US" sz="2050" dirty="0">
                <a:solidFill>
                  <a:schemeClr val="bg1">
                    <a:lumMod val="85000"/>
                  </a:schemeClr>
                </a:solidFill>
                <a:latin typeface="Courier"/>
                <a:cs typeface="Courier"/>
              </a:rPr>
              <a:t>DDRRTWDGRPLTMAATFDDCLYALCVVDTIKRSSQTGEWQNIAIMTEEPELSPAYLISEAMRRSRMSLYC</a:t>
            </a:r>
          </a:p>
          <a:p>
            <a:r>
              <a:rPr lang="en-US" sz="2050" dirty="0">
                <a:solidFill>
                  <a:schemeClr val="bg1">
                    <a:lumMod val="85000"/>
                  </a:schemeClr>
                </a:solidFill>
                <a:latin typeface="Courier"/>
                <a:cs typeface="Courier"/>
              </a:rPr>
              <a:t>&gt;Q3B7J2 Glucose-fructose </a:t>
            </a:r>
            <a:r>
              <a:rPr lang="en-US" sz="2050" dirty="0" err="1">
                <a:solidFill>
                  <a:schemeClr val="bg1">
                    <a:lumMod val="85000"/>
                  </a:schemeClr>
                </a:solidFill>
                <a:latin typeface="Courier"/>
                <a:cs typeface="Courier"/>
              </a:rPr>
              <a:t>oxidoreductase</a:t>
            </a:r>
            <a:r>
              <a:rPr lang="en-US" sz="2050" dirty="0">
                <a:solidFill>
                  <a:schemeClr val="bg1">
                    <a:lumMod val="85000"/>
                  </a:schemeClr>
                </a:solidFill>
                <a:latin typeface="Courier"/>
                <a:cs typeface="Courier"/>
              </a:rPr>
              <a:t> domain-containing protein 2 (GFOD2_HUMAN).</a:t>
            </a:r>
          </a:p>
          <a:p>
            <a:r>
              <a:rPr lang="en-US" sz="2050" dirty="0">
                <a:solidFill>
                  <a:schemeClr val="bg1">
                    <a:lumMod val="85000"/>
                  </a:schemeClr>
                </a:solidFill>
                <a:latin typeface="Courier"/>
                <a:cs typeface="Courier"/>
              </a:rPr>
              <a:t>MKMLPGVGVFGTGSSARVLVPLLRAEGFTVEALWGKTEEEAKQLAEEMNIAFYTSRTDDILLHQDVDLVCISIPPPLTRQ</a:t>
            </a:r>
          </a:p>
          <a:p>
            <a:r>
              <a:rPr lang="en-US" sz="2050" dirty="0">
                <a:solidFill>
                  <a:schemeClr val="bg1">
                    <a:lumMod val="85000"/>
                  </a:schemeClr>
                </a:solidFill>
                <a:latin typeface="Courier"/>
                <a:cs typeface="Courier"/>
              </a:rPr>
              <a:t>ISVKALGIGKNVVCEKAATSVDAFRMVTASRYYPQLMSLVGNVLRFLPAFVRMKQLISEHYVGAVMICDARIYSGSLLSP</a:t>
            </a:r>
          </a:p>
          <a:p>
            <a:r>
              <a:rPr lang="en-US" sz="2050" dirty="0">
                <a:solidFill>
                  <a:schemeClr val="bg1">
                    <a:lumMod val="85000"/>
                  </a:schemeClr>
                </a:solidFill>
                <a:latin typeface="Courier"/>
                <a:cs typeface="Courier"/>
              </a:rPr>
              <a:t>SYGWICDELMGGGGLHTMGTYIVDLLTHLTGRRAEKVHGLLKTFVRQNAAIRGIRHVTSDDFCFFQMLMGGGVCSTVTLN</a:t>
            </a:r>
          </a:p>
          <a:p>
            <a:r>
              <a:rPr lang="en-US" sz="2050" dirty="0">
                <a:solidFill>
                  <a:schemeClr val="bg1">
                    <a:lumMod val="85000"/>
                  </a:schemeClr>
                </a:solidFill>
                <a:latin typeface="Courier"/>
                <a:cs typeface="Courier"/>
              </a:rPr>
              <a:t>FNMPGAFVHEVMVVGSAGRLVARGADLYGQKNSATQEELLLRDSLAVGAGLPEQGPQDVPLLYLKGMVYMVQALRQSFQG</a:t>
            </a:r>
          </a:p>
          <a:p>
            <a:r>
              <a:rPr lang="en-US" sz="2050" dirty="0">
                <a:solidFill>
                  <a:schemeClr val="bg1">
                    <a:lumMod val="85000"/>
                  </a:schemeClr>
                </a:solidFill>
                <a:latin typeface="Courier"/>
                <a:cs typeface="Courier"/>
              </a:rPr>
              <a:t>QGDRRTWDRTPVSMAASFEDGLYMQSVVDAIKRSSRSGEWEAVEVLTEEPDTNQNLCEALQRNNL</a:t>
            </a:r>
          </a:p>
          <a:p>
            <a:r>
              <a:rPr lang="en-US" sz="2050" dirty="0">
                <a:solidFill>
                  <a:schemeClr val="bg1">
                    <a:lumMod val="85000"/>
                  </a:schemeClr>
                </a:solidFill>
                <a:latin typeface="Courier"/>
                <a:cs typeface="Courier"/>
              </a:rPr>
              <a:t>&gt;Q06210 Glucosamine--fructose-6-phosphate </a:t>
            </a:r>
            <a:r>
              <a:rPr lang="en-US" sz="2050" dirty="0" err="1">
                <a:solidFill>
                  <a:schemeClr val="bg1">
                    <a:lumMod val="85000"/>
                  </a:schemeClr>
                </a:solidFill>
                <a:latin typeface="Courier"/>
                <a:cs typeface="Courier"/>
              </a:rPr>
              <a:t>aminotransferase</a:t>
            </a:r>
            <a:r>
              <a:rPr lang="en-US" sz="2050" dirty="0">
                <a:solidFill>
                  <a:schemeClr val="bg1">
                    <a:lumMod val="85000"/>
                  </a:schemeClr>
                </a:solidFill>
                <a:latin typeface="Courier"/>
                <a:cs typeface="Courier"/>
              </a:rPr>
              <a:t> [</a:t>
            </a:r>
            <a:r>
              <a:rPr lang="en-US" sz="2050" dirty="0" err="1">
                <a:solidFill>
                  <a:schemeClr val="bg1">
                    <a:lumMod val="85000"/>
                  </a:schemeClr>
                </a:solidFill>
                <a:latin typeface="Courier"/>
                <a:cs typeface="Courier"/>
              </a:rPr>
              <a:t>isomerizing</a:t>
            </a:r>
            <a:r>
              <a:rPr lang="en-US" sz="2050" dirty="0">
                <a:solidFill>
                  <a:schemeClr val="bg1">
                    <a:lumMod val="85000"/>
                  </a:schemeClr>
                </a:solidFill>
                <a:latin typeface="Courier"/>
                <a:cs typeface="Courier"/>
              </a:rPr>
              <a:t>] 1 (GFPT1_HUMAN).</a:t>
            </a:r>
          </a:p>
          <a:p>
            <a:r>
              <a:rPr lang="en-US" sz="2050" dirty="0">
                <a:solidFill>
                  <a:schemeClr val="bg1">
                    <a:lumMod val="85000"/>
                  </a:schemeClr>
                </a:solidFill>
                <a:latin typeface="Courier"/>
                <a:cs typeface="Courier"/>
              </a:rPr>
              <a:t>MCGIFAYLNYHVPRTRREILETLIKGLQRLEYRGYDSAGVGFDGGNDKDWEANACKIQLIKKKGKVKALDEEVHKQQDMD</a:t>
            </a:r>
          </a:p>
          <a:p>
            <a:r>
              <a:rPr lang="en-US" sz="2050" dirty="0">
                <a:solidFill>
                  <a:schemeClr val="bg1">
                    <a:lumMod val="85000"/>
                  </a:schemeClr>
                </a:solidFill>
                <a:latin typeface="Courier"/>
                <a:cs typeface="Courier"/>
              </a:rPr>
              <a:t>LDIEFDVHLGIAHTRWATHGEPSPVNSHPQRSDKNNEFIVIHNGIITNYKDLKKFLESKGYDFESETDTETIAKLVKYMY</a:t>
            </a:r>
          </a:p>
          <a:p>
            <a:r>
              <a:rPr lang="en-US" sz="2050" dirty="0">
                <a:solidFill>
                  <a:schemeClr val="bg1">
                    <a:lumMod val="85000"/>
                  </a:schemeClr>
                </a:solidFill>
                <a:latin typeface="Courier"/>
                <a:cs typeface="Courier"/>
              </a:rPr>
              <a:t>DNRESQDTSFTTLVERVIQQLEGAFALVFKSVHFPGQAVGTRRGSPLLIGVRSEHKLSTDHIPILYRTARTQIGSKFTRW</a:t>
            </a:r>
          </a:p>
          <a:p>
            <a:r>
              <a:rPr lang="en-US" sz="2050" dirty="0">
                <a:solidFill>
                  <a:schemeClr val="bg1">
                    <a:lumMod val="85000"/>
                  </a:schemeClr>
                </a:solidFill>
                <a:latin typeface="Courier"/>
                <a:cs typeface="Courier"/>
              </a:rPr>
              <a:t>GSQGERGKDKKGSCNLSRVDSTTCLFPVEEKAVEYYFASDASAVIEHTNRVIFLEDDDVAAVVDGRLSIHRIKRTAGDHP</a:t>
            </a:r>
          </a:p>
          <a:p>
            <a:r>
              <a:rPr lang="en-US" sz="2050" dirty="0">
                <a:solidFill>
                  <a:schemeClr val="bg1">
                    <a:lumMod val="85000"/>
                  </a:schemeClr>
                </a:solidFill>
                <a:latin typeface="Courier"/>
                <a:cs typeface="Courier"/>
              </a:rPr>
              <a:t>GRAVQTLQMELQQIMKGNFSSFMQKEIFEQPESVVNTMRGRVNFDDYTVNLGGLKDHIKEIQRCRRLILIACGTSYHAGV</a:t>
            </a:r>
          </a:p>
          <a:p>
            <a:r>
              <a:rPr lang="en-US" sz="2050" dirty="0">
                <a:solidFill>
                  <a:schemeClr val="bg1">
                    <a:lumMod val="85000"/>
                  </a:schemeClr>
                </a:solidFill>
                <a:latin typeface="Courier"/>
                <a:cs typeface="Courier"/>
              </a:rPr>
              <a:t>ATRQVLEELTELPVMVELASDFLDRNTPVFRDDVCFFLSQSGETADTLMGLRYCKERGALTVGITNTVGSSISRETDCGV</a:t>
            </a:r>
          </a:p>
          <a:p>
            <a:r>
              <a:rPr lang="en-US" sz="2050" dirty="0">
                <a:solidFill>
                  <a:schemeClr val="bg1">
                    <a:lumMod val="85000"/>
                  </a:schemeClr>
                </a:solidFill>
                <a:latin typeface="Courier"/>
                <a:cs typeface="Courier"/>
              </a:rPr>
              <a:t>HINAGPEIGVASTKAYTSQFVSLVMFALMMCDDRISMQERRKEIMLGLKRLPDLIKEVLSMDDEIQKLATELYHQKSVLI</a:t>
            </a:r>
          </a:p>
          <a:p>
            <a:r>
              <a:rPr lang="en-US" sz="2050" dirty="0">
                <a:solidFill>
                  <a:schemeClr val="bg1">
                    <a:lumMod val="85000"/>
                  </a:schemeClr>
                </a:solidFill>
                <a:latin typeface="Courier"/>
                <a:cs typeface="Courier"/>
              </a:rPr>
              <a:t>MGRGYHYATCLEGALKIKEITYMHSEGILAGELKHGPLALVDKLMPVIMIIMRDHTYAKCQNALQQVVARQGRPVVICDK</a:t>
            </a:r>
          </a:p>
          <a:p>
            <a:r>
              <a:rPr lang="en-US" sz="2050" dirty="0">
                <a:solidFill>
                  <a:schemeClr val="bg1">
                    <a:lumMod val="85000"/>
                  </a:schemeClr>
                </a:solidFill>
                <a:latin typeface="Courier"/>
                <a:cs typeface="Courier"/>
              </a:rPr>
              <a:t>EDTETIKNTKRTIKVPHSVDCLQGILSVIPLQLLAFHLAVLRGYDVDFPRNLAKSVTVE</a:t>
            </a:r>
          </a:p>
          <a:p>
            <a:r>
              <a:rPr lang="en-US" sz="2050" dirty="0">
                <a:solidFill>
                  <a:schemeClr val="bg1">
                    <a:lumMod val="85000"/>
                  </a:schemeClr>
                </a:solidFill>
                <a:latin typeface="Courier"/>
                <a:cs typeface="Courier"/>
              </a:rPr>
              <a:t>&gt;O94808 Glucosamine--fructose-6-phosphate </a:t>
            </a:r>
            <a:r>
              <a:rPr lang="en-US" sz="2050" dirty="0" err="1">
                <a:solidFill>
                  <a:schemeClr val="bg1">
                    <a:lumMod val="85000"/>
                  </a:schemeClr>
                </a:solidFill>
                <a:latin typeface="Courier"/>
                <a:cs typeface="Courier"/>
              </a:rPr>
              <a:t>aminotransferase</a:t>
            </a:r>
            <a:r>
              <a:rPr lang="en-US" sz="2050" dirty="0">
                <a:solidFill>
                  <a:schemeClr val="bg1">
                    <a:lumMod val="85000"/>
                  </a:schemeClr>
                </a:solidFill>
                <a:latin typeface="Courier"/>
                <a:cs typeface="Courier"/>
              </a:rPr>
              <a:t> [</a:t>
            </a:r>
            <a:r>
              <a:rPr lang="en-US" sz="2050" dirty="0" err="1">
                <a:solidFill>
                  <a:schemeClr val="bg1">
                    <a:lumMod val="85000"/>
                  </a:schemeClr>
                </a:solidFill>
                <a:latin typeface="Courier"/>
                <a:cs typeface="Courier"/>
              </a:rPr>
              <a:t>isomerizing</a:t>
            </a:r>
            <a:r>
              <a:rPr lang="en-US" sz="2050" dirty="0">
                <a:solidFill>
                  <a:schemeClr val="bg1">
                    <a:lumMod val="85000"/>
                  </a:schemeClr>
                </a:solidFill>
                <a:latin typeface="Courier"/>
                <a:cs typeface="Courier"/>
              </a:rPr>
              <a:t>] 2 (GFPT2_HUMAN).</a:t>
            </a:r>
          </a:p>
          <a:p>
            <a:r>
              <a:rPr lang="en-US" sz="2050" dirty="0">
                <a:solidFill>
                  <a:schemeClr val="bg1">
                    <a:lumMod val="85000"/>
                  </a:schemeClr>
                </a:solidFill>
                <a:latin typeface="Courier"/>
                <a:cs typeface="Courier"/>
              </a:rPr>
              <a:t>MCGIFAYMNYRVPRTRKEIFETLIKGLQRLEYRGYDSAGVAIDGNNHEVKERHIQLVKKRGKVKALDEELYKQDSMDLKV</a:t>
            </a:r>
          </a:p>
          <a:p>
            <a:r>
              <a:rPr lang="en-US" sz="2050" dirty="0">
                <a:solidFill>
                  <a:schemeClr val="bg1">
                    <a:lumMod val="85000"/>
                  </a:schemeClr>
                </a:solidFill>
                <a:latin typeface="Courier"/>
                <a:cs typeface="Courier"/>
              </a:rPr>
              <a:t>EFETHFGIAHTRWATHGVPSAVNSHPQRSDKGNEFVVIHNGIITNYKDLRKFLESKGYEFESETDTETIAKLIKYVFDNR</a:t>
            </a:r>
          </a:p>
          <a:p>
            <a:r>
              <a:rPr lang="en-US" sz="2050" dirty="0">
                <a:solidFill>
                  <a:schemeClr val="bg1">
                    <a:lumMod val="85000"/>
                  </a:schemeClr>
                </a:solidFill>
                <a:latin typeface="Courier"/>
                <a:cs typeface="Courier"/>
              </a:rPr>
              <a:t>ETEDITFSTLVERVIQQLEGAFALVFKSVHYPGEAVATRRGSPLLIGVRSKYKLSTEQIPILYRTCTLENVKNICKTRMK</a:t>
            </a:r>
          </a:p>
          <a:p>
            <a:r>
              <a:rPr lang="en-US" sz="2050" dirty="0">
                <a:solidFill>
                  <a:schemeClr val="bg1">
                    <a:lumMod val="85000"/>
                  </a:schemeClr>
                </a:solidFill>
                <a:latin typeface="Courier"/>
                <a:cs typeface="Courier"/>
              </a:rPr>
              <a:t>RLDSSACLHAVGDKAVEFFFASDASAIIEHTNRVIFLEDDDIAAVADGKLSIHRVKRSASDDPSRAIQTLQMELQQIMKG</a:t>
            </a:r>
          </a:p>
          <a:p>
            <a:r>
              <a:rPr lang="en-US" sz="2050" dirty="0">
                <a:solidFill>
                  <a:schemeClr val="bg1">
                    <a:lumMod val="85000"/>
                  </a:schemeClr>
                </a:solidFill>
                <a:latin typeface="Courier"/>
                <a:cs typeface="Courier"/>
              </a:rPr>
              <a:t>NFSAFMQKEIFEQPESVFNTMRGRVNFETNTVLLGGLKDHLKEIRRCRRLIVIGCGTSYHAAVATRQVLEELTELPVMVE</a:t>
            </a:r>
          </a:p>
          <a:p>
            <a:r>
              <a:rPr lang="en-US" sz="2050" dirty="0">
                <a:solidFill>
                  <a:schemeClr val="bg1">
                    <a:lumMod val="85000"/>
                  </a:schemeClr>
                </a:solidFill>
                <a:latin typeface="Courier"/>
                <a:cs typeface="Courier"/>
              </a:rPr>
              <a:t>LASDFLDRNTPVFRDDVCFFISQSGETADTLLALRYCKDRGALTVGVTNTVGSSISRETDCGVHINAGPEIGVASTKAYT</a:t>
            </a:r>
          </a:p>
          <a:p>
            <a:r>
              <a:rPr lang="en-US" sz="2050" dirty="0">
                <a:solidFill>
                  <a:schemeClr val="bg1">
                    <a:lumMod val="85000"/>
                  </a:schemeClr>
                </a:solidFill>
                <a:latin typeface="Courier"/>
                <a:cs typeface="Courier"/>
              </a:rPr>
              <a:t>SQFISLVMFGLMMSEDRISLQNRRQEIIRGLRSLPELIKEVLSLEEKIHDLALELYTQRSLLVMGRGYNYATCLEGALKI</a:t>
            </a:r>
          </a:p>
          <a:p>
            <a:r>
              <a:rPr lang="en-US" sz="2050" dirty="0">
                <a:solidFill>
                  <a:schemeClr val="bg1">
                    <a:lumMod val="85000"/>
                  </a:schemeClr>
                </a:solidFill>
                <a:latin typeface="Courier"/>
                <a:cs typeface="Courier"/>
              </a:rPr>
              <a:t>KEITYMHSEGILAGELKHGPLALIDKQMPVIMVIMKDPCFAKCQNALQQVTARQGRPIILCSKDDTESSKFAYKTIELPH</a:t>
            </a:r>
          </a:p>
          <a:p>
            <a:r>
              <a:rPr lang="en-US" sz="2050" dirty="0">
                <a:solidFill>
                  <a:schemeClr val="bg1">
                    <a:lumMod val="85000"/>
                  </a:schemeClr>
                </a:solidFill>
                <a:latin typeface="Courier"/>
                <a:cs typeface="Courier"/>
              </a:rPr>
              <a:t>TVDCLQGILSVIPLQLLSFHLAVLRGYDVDFPRNLAKSVTVE</a:t>
            </a:r>
          </a:p>
          <a:p>
            <a:r>
              <a:rPr lang="en-US" sz="2050" dirty="0">
                <a:solidFill>
                  <a:schemeClr val="bg1">
                    <a:lumMod val="85000"/>
                  </a:schemeClr>
                </a:solidFill>
                <a:latin typeface="Courier"/>
                <a:cs typeface="Courier"/>
              </a:rPr>
              <a:t>&gt;P56159 GDNF family receptor alpha-1 (GFRA1_HUMAN).</a:t>
            </a:r>
          </a:p>
          <a:p>
            <a:r>
              <a:rPr lang="en-US" sz="2050" dirty="0">
                <a:solidFill>
                  <a:schemeClr val="bg1">
                    <a:lumMod val="85000"/>
                  </a:schemeClr>
                </a:solidFill>
                <a:latin typeface="Courier"/>
                <a:cs typeface="Courier"/>
              </a:rPr>
              <a:t>MFLATLYFALPLLDLLLSAEVSGGDRLDCVKASDQCLKEQSCSTKYRTLRQCVAGKETNFSLASGLEAKDECRSAMEALK</a:t>
            </a:r>
          </a:p>
          <a:p>
            <a:r>
              <a:rPr lang="en-US" sz="2050" dirty="0">
                <a:solidFill>
                  <a:schemeClr val="bg1">
                    <a:lumMod val="85000"/>
                  </a:schemeClr>
                </a:solidFill>
                <a:latin typeface="Courier"/>
                <a:cs typeface="Courier"/>
              </a:rPr>
              <a:t>QKSLYNCRCKRGMKKEKNCLRIYWSMYQSLQGNDLLEDSPYEPVNSRLSDIFRVVPFISDVFQQVEHIPKGNNCLDAAKA</a:t>
            </a:r>
          </a:p>
          <a:p>
            <a:r>
              <a:rPr lang="en-US" sz="2050" dirty="0">
                <a:solidFill>
                  <a:schemeClr val="bg1">
                    <a:lumMod val="85000"/>
                  </a:schemeClr>
                </a:solidFill>
                <a:latin typeface="Courier"/>
                <a:cs typeface="Courier"/>
              </a:rPr>
              <a:t>CNLDDICKKYRSAYITPCTTSVSNDVCNRRKCHKALRQFFDKVPAKHSYGMLFCSCRDIACTERRRQTIVPVCSYEEREK</a:t>
            </a:r>
          </a:p>
          <a:p>
            <a:r>
              <a:rPr lang="en-US" sz="2050" dirty="0">
                <a:solidFill>
                  <a:schemeClr val="bg1">
                    <a:lumMod val="85000"/>
                  </a:schemeClr>
                </a:solidFill>
                <a:latin typeface="Courier"/>
                <a:cs typeface="Courier"/>
              </a:rPr>
              <a:t>PNCLNLQDSCKTNYICRSRLADFFTNCQPESRSVSSCLKENYADCLLAYSGLIGTVMTPNYIDSSSLSVAPWCDCSNSGN</a:t>
            </a:r>
          </a:p>
          <a:p>
            <a:r>
              <a:rPr lang="en-US" sz="2050" dirty="0">
                <a:solidFill>
                  <a:schemeClr val="bg1">
                    <a:lumMod val="85000"/>
                  </a:schemeClr>
                </a:solidFill>
                <a:latin typeface="Courier"/>
                <a:cs typeface="Courier"/>
              </a:rPr>
              <a:t>DLEECLKFLNFFKDNTCLKNAIQAFGNGSDVTVWQPAFPVQTTTATTTTALRVKNKPLGPAGSENEIPTHVLPPCANLQA</a:t>
            </a:r>
          </a:p>
          <a:p>
            <a:r>
              <a:rPr lang="en-US" sz="2050" dirty="0">
                <a:solidFill>
                  <a:schemeClr val="bg1">
                    <a:lumMod val="85000"/>
                  </a:schemeClr>
                </a:solidFill>
                <a:latin typeface="Courier"/>
                <a:cs typeface="Courier"/>
              </a:rPr>
              <a:t>QKLKSNVSGNTHLCISNGNYEKEGLGASSHITTKSMAAPPSCGLSPLLVLVVTALSTLLSLTETS</a:t>
            </a:r>
          </a:p>
          <a:p>
            <a:r>
              <a:rPr lang="en-US" sz="2050" dirty="0">
                <a:solidFill>
                  <a:schemeClr val="bg1">
                    <a:lumMod val="85000"/>
                  </a:schemeClr>
                </a:solidFill>
                <a:latin typeface="Courier"/>
                <a:cs typeface="Courier"/>
              </a:rPr>
              <a:t>&gt;O00451 GDNF family receptor alpha-2 (GFRA2_HUMAN).</a:t>
            </a:r>
          </a:p>
          <a:p>
            <a:r>
              <a:rPr lang="en-US" sz="2050" dirty="0">
                <a:solidFill>
                  <a:schemeClr val="bg1">
                    <a:lumMod val="85000"/>
                  </a:schemeClr>
                </a:solidFill>
                <a:latin typeface="Courier"/>
                <a:cs typeface="Courier"/>
              </a:rPr>
              <a:t>MILANVFCLFFFLDETLRSLASPSSLQGPELHGWRPPVDCVRANELCAAESNCSSRYRTLRQCLAGRDRNTMLANKECQA</a:t>
            </a:r>
          </a:p>
          <a:p>
            <a:r>
              <a:rPr lang="en-US" sz="2050" dirty="0">
                <a:solidFill>
                  <a:schemeClr val="bg1">
                    <a:lumMod val="85000"/>
                  </a:schemeClr>
                </a:solidFill>
                <a:latin typeface="Courier"/>
                <a:cs typeface="Courier"/>
              </a:rPr>
              <a:t>ALEVLQESPLYDCRCKRGMKKELQCLQIYWSIHLGLTEGEEFYEASPYEPVTSRLSDIFRLASIFSGTGADPVVSAKSNH</a:t>
            </a:r>
          </a:p>
          <a:p>
            <a:r>
              <a:rPr lang="en-US" sz="2050" dirty="0">
                <a:solidFill>
                  <a:schemeClr val="bg1">
                    <a:lumMod val="85000"/>
                  </a:schemeClr>
                </a:solidFill>
                <a:latin typeface="Courier"/>
                <a:cs typeface="Courier"/>
              </a:rPr>
              <a:t>CLDAAKACNLNDNCKKLRSSYISICNREISPTERCNRRKCHKALRQFFDRVPSEYTYRMLFCSCQDQACAERRRQTILPS</a:t>
            </a:r>
          </a:p>
          <a:p>
            <a:r>
              <a:rPr lang="en-US" sz="2050" dirty="0">
                <a:solidFill>
                  <a:schemeClr val="bg1">
                    <a:lumMod val="85000"/>
                  </a:schemeClr>
                </a:solidFill>
                <a:latin typeface="Courier"/>
                <a:cs typeface="Courier"/>
              </a:rPr>
              <a:t>CSYEDKEKPNCLDLRGVCRTDHLCRSRLADFHANCRASYQTVTSCPADNYQACLGSYAGMIGFDMTPNYVDSSPTGIVVS</a:t>
            </a:r>
          </a:p>
          <a:p>
            <a:r>
              <a:rPr lang="en-US" sz="2050" dirty="0">
                <a:solidFill>
                  <a:schemeClr val="bg1">
                    <a:lumMod val="85000"/>
                  </a:schemeClr>
                </a:solidFill>
                <a:latin typeface="Courier"/>
                <a:cs typeface="Courier"/>
              </a:rPr>
              <a:t>PWCSCRGSGNMEEECEKFLRDFTENPCLRNAIQAFGNGTDVNVSPKGPSFQATQAPRVEKTPSLPDDLSDSTSLGTSVIT</a:t>
            </a:r>
          </a:p>
          <a:p>
            <a:r>
              <a:rPr lang="en-US" sz="2050" dirty="0">
                <a:solidFill>
                  <a:schemeClr val="bg1">
                    <a:lumMod val="85000"/>
                  </a:schemeClr>
                </a:solidFill>
                <a:latin typeface="Courier"/>
                <a:cs typeface="Courier"/>
              </a:rPr>
              <a:t>TCTSVQEQGLKANNSKELSMCFTELTTNIIPGSNKVIKPNSGPSRARPSAALTVLSVLMLKLAL</a:t>
            </a:r>
          </a:p>
          <a:p>
            <a:r>
              <a:rPr lang="en-US" sz="2050" dirty="0">
                <a:solidFill>
                  <a:schemeClr val="bg1">
                    <a:lumMod val="85000"/>
                  </a:schemeClr>
                </a:solidFill>
                <a:latin typeface="Courier"/>
                <a:cs typeface="Courier"/>
              </a:rPr>
              <a:t>&gt;O60609 GDNF family receptor alpha-3 (GFRA3_HUMAN).</a:t>
            </a:r>
          </a:p>
          <a:p>
            <a:r>
              <a:rPr lang="en-US" sz="2050" dirty="0">
                <a:solidFill>
                  <a:schemeClr val="bg1">
                    <a:lumMod val="85000"/>
                  </a:schemeClr>
                </a:solidFill>
                <a:latin typeface="Courier"/>
                <a:cs typeface="Courier"/>
              </a:rPr>
              <a:t>MVRPLNPRPLPPVVLMLLLLLPPSPLPLAAGDPLPTESRLMNSCLQARRKCQADPTCSAAYHHLDSCTSSISTPLPSEEP</a:t>
            </a:r>
          </a:p>
          <a:p>
            <a:r>
              <a:rPr lang="en-US" sz="2050" dirty="0">
                <a:solidFill>
                  <a:schemeClr val="bg1">
                    <a:lumMod val="85000"/>
                  </a:schemeClr>
                </a:solidFill>
                <a:latin typeface="Courier"/>
                <a:cs typeface="Courier"/>
              </a:rPr>
              <a:t>SVPADCLEAAQQLRNSSLIGCMCHRRMKNQVACLDIYWTVHRARSLGNYELDVSPYEDTVTSKPWKMNLSKLNMLKPDSD</a:t>
            </a:r>
          </a:p>
          <a:p>
            <a:r>
              <a:rPr lang="en-US" sz="2050" dirty="0">
                <a:solidFill>
                  <a:schemeClr val="bg1">
                    <a:lumMod val="85000"/>
                  </a:schemeClr>
                </a:solidFill>
                <a:latin typeface="Courier"/>
                <a:cs typeface="Courier"/>
              </a:rPr>
              <a:t>LCLKFAMLCTLNDKCDRLRKAYGEACSGPHCQRHVCLRQLLTFFEKAAEPHAQGLLLCPCAPNDRGCGERRRNTIAPNCA</a:t>
            </a:r>
          </a:p>
          <a:p>
            <a:r>
              <a:rPr lang="en-US" sz="2050" dirty="0">
                <a:solidFill>
                  <a:schemeClr val="bg1">
                    <a:lumMod val="85000"/>
                  </a:schemeClr>
                </a:solidFill>
                <a:latin typeface="Courier"/>
                <a:cs typeface="Courier"/>
              </a:rPr>
              <a:t>LPPVAPNCLELRRLCFSDPLCRSRLVDFQTHCHPMDILGTCATEQSRCLRAYLGLIGTAMTPNFVSNVNTSVALSCTCRG</a:t>
            </a:r>
          </a:p>
          <a:p>
            <a:r>
              <a:rPr lang="en-US" sz="2050" dirty="0">
                <a:solidFill>
                  <a:schemeClr val="bg1">
                    <a:lumMod val="85000"/>
                  </a:schemeClr>
                </a:solidFill>
                <a:latin typeface="Courier"/>
                <a:cs typeface="Courier"/>
              </a:rPr>
              <a:t>SGNLQEECEMLEGFFSHNPCLTEAIAAKMRFHSQLFSQDWPHPTFAVMAHQNENPAVRPQPWVPSLFSCTLPLILLLSLW</a:t>
            </a:r>
          </a:p>
          <a:p>
            <a:r>
              <a:rPr lang="en-US" sz="2050" dirty="0">
                <a:solidFill>
                  <a:schemeClr val="bg1">
                    <a:lumMod val="85000"/>
                  </a:schemeClr>
                </a:solidFill>
                <a:latin typeface="Courier"/>
                <a:cs typeface="Courier"/>
              </a:rPr>
              <a:t>&gt;Q9GZZ7 GDNF family receptor alpha-4 (GFRA4_HUMAN).</a:t>
            </a:r>
          </a:p>
          <a:p>
            <a:r>
              <a:rPr lang="en-US" sz="2050" dirty="0">
                <a:solidFill>
                  <a:schemeClr val="bg1">
                    <a:lumMod val="85000"/>
                  </a:schemeClr>
                </a:solidFill>
                <a:latin typeface="Courier"/>
                <a:cs typeface="Courier"/>
              </a:rPr>
              <a:t>MVRCLGPALLLLLLLGSASSVGGNRCVDAAEACTADARCQRLRSEYVAQCLGRAAQGGCPRARCRRALRRFFARGPPALT</a:t>
            </a:r>
          </a:p>
          <a:p>
            <a:r>
              <a:rPr lang="en-US" sz="2050" dirty="0">
                <a:solidFill>
                  <a:schemeClr val="bg1">
                    <a:lumMod val="85000"/>
                  </a:schemeClr>
                </a:solidFill>
                <a:latin typeface="Courier"/>
                <a:cs typeface="Courier"/>
              </a:rPr>
              <a:t>HALLFCPCAGPACAERRRQTFVPSCAFSGPGPAPPSCLEPLNFCERSRVCRCARAAAGPWRGWGRGLSPAHRPPAAQASP</a:t>
            </a:r>
          </a:p>
          <a:p>
            <a:r>
              <a:rPr lang="en-US" sz="2050" dirty="0">
                <a:solidFill>
                  <a:schemeClr val="bg1">
                    <a:lumMod val="85000"/>
                  </a:schemeClr>
                </a:solidFill>
                <a:latin typeface="Courier"/>
                <a:cs typeface="Courier"/>
              </a:rPr>
              <a:t>PGLSGLVHPSAQRPRRLPAGPGRPLPARLRGPRGVPAGTAVTPNYVDNVSARVAPWCDCGASGNRREDCEAFRGLFTRNR</a:t>
            </a:r>
          </a:p>
          <a:p>
            <a:r>
              <a:rPr lang="en-US" sz="2050" dirty="0">
                <a:solidFill>
                  <a:schemeClr val="bg1">
                    <a:lumMod val="85000"/>
                  </a:schemeClr>
                </a:solidFill>
                <a:latin typeface="Courier"/>
                <a:cs typeface="Courier"/>
              </a:rPr>
              <a:t>CLDGAIQAFASGWPPVLLDQLNPQGDPEHSLLQVSSTGRALERRSLLSILPVLALPALL</a:t>
            </a:r>
          </a:p>
          <a:p>
            <a:r>
              <a:rPr lang="en-US" sz="2050" dirty="0">
                <a:solidFill>
                  <a:schemeClr val="bg1">
                    <a:lumMod val="85000"/>
                  </a:schemeClr>
                </a:solidFill>
                <a:latin typeface="Courier"/>
                <a:cs typeface="Courier"/>
              </a:rPr>
              <a:t>&gt;Q6UXV0 GDNF family receptor alpha-like (GFRAL_HUMAN).</a:t>
            </a:r>
          </a:p>
          <a:p>
            <a:r>
              <a:rPr lang="en-US" sz="2050" dirty="0">
                <a:solidFill>
                  <a:schemeClr val="bg1">
                    <a:lumMod val="85000"/>
                  </a:schemeClr>
                </a:solidFill>
                <a:latin typeface="Courier"/>
                <a:cs typeface="Courier"/>
              </a:rPr>
              <a:t>MIVFIFLAMGLSLENEYTSQTNNCTYLREQCLRDANGCKHAWRVMEDACNDSDPGDPCKMRNSSYCNLSIQYLVESNFQF</a:t>
            </a:r>
          </a:p>
          <a:p>
            <a:r>
              <a:rPr lang="en-US" sz="2050" dirty="0">
                <a:solidFill>
                  <a:schemeClr val="bg1">
                    <a:lumMod val="85000"/>
                  </a:schemeClr>
                </a:solidFill>
                <a:latin typeface="Courier"/>
                <a:cs typeface="Courier"/>
              </a:rPr>
              <a:t>KECLCTDDFYCTVNKLLGKKCINKSDNVKEDKFKWNLTTRSHHGFKGMWSCLEVAEACVGDVVCNAQLASYLKACSANGN</a:t>
            </a:r>
          </a:p>
          <a:p>
            <a:r>
              <a:rPr lang="en-US" sz="2050" dirty="0">
                <a:solidFill>
                  <a:schemeClr val="bg1">
                    <a:lumMod val="85000"/>
                  </a:schemeClr>
                </a:solidFill>
                <a:latin typeface="Courier"/>
                <a:cs typeface="Courier"/>
              </a:rPr>
              <a:t>PCDLKQCQAAIRFFYQNIPFNIAQMLAFCDCAQSDIPCQQSKEALHSKTCAVNMVPPPTCLSVIRSCQNDELCRRHYRTF</a:t>
            </a:r>
          </a:p>
          <a:p>
            <a:r>
              <a:rPr lang="en-US" sz="2050" dirty="0">
                <a:solidFill>
                  <a:schemeClr val="bg1">
                    <a:lumMod val="85000"/>
                  </a:schemeClr>
                </a:solidFill>
                <a:latin typeface="Courier"/>
                <a:cs typeface="Courier"/>
              </a:rPr>
              <a:t>QSKCWQRVTRKCHEDENCISTLSKQDLTCSGSDDCKAAYIDILGTVLQVQCTCRTITQSEESLCKIFQHMLHRKSCFNYP</a:t>
            </a:r>
          </a:p>
          <a:p>
            <a:r>
              <a:rPr lang="en-US" sz="2050" dirty="0">
                <a:solidFill>
                  <a:schemeClr val="bg1">
                    <a:lumMod val="85000"/>
                  </a:schemeClr>
                </a:solidFill>
                <a:latin typeface="Courier"/>
                <a:cs typeface="Courier"/>
              </a:rPr>
              <a:t>TLSNVKGMALYTRKHANKITLTGFHSPFNGEVIYAAMCMTVTCGILLLVMVKLRTSRISSKARDPSSIQIPGEL</a:t>
            </a:r>
          </a:p>
          <a:p>
            <a:r>
              <a:rPr lang="en-US" sz="2050" dirty="0">
                <a:solidFill>
                  <a:schemeClr val="bg1">
                    <a:lumMod val="85000"/>
                  </a:schemeClr>
                </a:solidFill>
                <a:latin typeface="Courier"/>
                <a:cs typeface="Courier"/>
              </a:rPr>
              <a:t>&gt;P30047 GTP </a:t>
            </a:r>
            <a:r>
              <a:rPr lang="en-US" sz="2050" dirty="0" err="1">
                <a:solidFill>
                  <a:schemeClr val="bg1">
                    <a:lumMod val="85000"/>
                  </a:schemeClr>
                </a:solidFill>
                <a:latin typeface="Courier"/>
                <a:cs typeface="Courier"/>
              </a:rPr>
              <a:t>cyclohydrolase</a:t>
            </a:r>
            <a:r>
              <a:rPr lang="en-US" sz="2050" dirty="0">
                <a:solidFill>
                  <a:schemeClr val="bg1">
                    <a:lumMod val="85000"/>
                  </a:schemeClr>
                </a:solidFill>
                <a:latin typeface="Courier"/>
                <a:cs typeface="Courier"/>
              </a:rPr>
              <a:t> 1 feedback regulatory protein (GFRP_HUMAN).</a:t>
            </a:r>
          </a:p>
          <a:p>
            <a:r>
              <a:rPr lang="en-US" sz="2050" dirty="0">
                <a:solidFill>
                  <a:schemeClr val="bg1">
                    <a:lumMod val="85000"/>
                  </a:schemeClr>
                </a:solidFill>
                <a:latin typeface="Courier"/>
                <a:cs typeface="Courier"/>
              </a:rPr>
              <a:t>MPYLLISTQIRMEVGPTMVGDEQSDPELMQHLGASKRRALGNNFYEYYVDDPPRIVLDKLERRGFRVLSMTGVGQTLVWC</a:t>
            </a:r>
          </a:p>
          <a:p>
            <a:r>
              <a:rPr lang="en-US" sz="2050" dirty="0">
                <a:solidFill>
                  <a:schemeClr val="bg1">
                    <a:lumMod val="85000"/>
                  </a:schemeClr>
                </a:solidFill>
                <a:latin typeface="Courier"/>
                <a:cs typeface="Courier"/>
              </a:rPr>
              <a:t>LHKE</a:t>
            </a:r>
          </a:p>
          <a:p>
            <a:r>
              <a:rPr lang="en-US" sz="2050" dirty="0">
                <a:solidFill>
                  <a:schemeClr val="bg1">
                    <a:lumMod val="85000"/>
                  </a:schemeClr>
                </a:solidFill>
                <a:latin typeface="Courier"/>
                <a:cs typeface="Courier"/>
              </a:rPr>
              <a:t>&gt;A1L429 G antigen 12C/D/E (GG12C_HUMAN).</a:t>
            </a:r>
          </a:p>
          <a:p>
            <a:r>
              <a:rPr lang="en-US" sz="2050" dirty="0">
                <a:solidFill>
                  <a:schemeClr val="bg1">
                    <a:lumMod val="85000"/>
                  </a:schemeClr>
                </a:solidFill>
                <a:latin typeface="Courier"/>
                <a:cs typeface="Courier"/>
              </a:rPr>
              <a:t>MSWRGRSTYYWPRPRRYVQPPEMIGPMRPEQFSDEVEPATPEEGEPATQCQDPAAAQEGEDEGASAGQGPKPEAHSQEQG</a:t>
            </a:r>
          </a:p>
          <a:p>
            <a:r>
              <a:rPr lang="en-US" sz="2050" dirty="0">
                <a:solidFill>
                  <a:schemeClr val="bg1">
                    <a:lumMod val="85000"/>
                  </a:schemeClr>
                </a:solidFill>
                <a:latin typeface="Courier"/>
                <a:cs typeface="Courier"/>
              </a:rPr>
              <a:t>HPQTGCECEDGPDGQEMDPPNPEEVKTPEEGEKQSQC</a:t>
            </a:r>
          </a:p>
          <a:p>
            <a:r>
              <a:rPr lang="en-US" sz="2050" dirty="0">
                <a:solidFill>
                  <a:schemeClr val="bg1">
                    <a:lumMod val="85000"/>
                  </a:schemeClr>
                </a:solidFill>
                <a:latin typeface="Courier"/>
                <a:cs typeface="Courier"/>
              </a:rPr>
              <a:t>&gt;Q66I50 G antigen 12F/G/I (GG12F_HUMAN).</a:t>
            </a:r>
          </a:p>
          <a:p>
            <a:r>
              <a:rPr lang="en-US" sz="2050" dirty="0">
                <a:solidFill>
                  <a:schemeClr val="bg1">
                    <a:lumMod val="85000"/>
                  </a:schemeClr>
                </a:solidFill>
                <a:latin typeface="Courier"/>
                <a:cs typeface="Courier"/>
              </a:rPr>
              <a:t>MSWRGRSTYYWPRPRRYVQPPEMIGPMRPEQFSDEVEPATPEEGEPATQRQDPAAAQEGEDEGASAGQGEKQSQC</a:t>
            </a:r>
          </a:p>
          <a:p>
            <a:r>
              <a:rPr lang="en-US" sz="2050" dirty="0">
                <a:solidFill>
                  <a:schemeClr val="bg1">
                    <a:lumMod val="85000"/>
                  </a:schemeClr>
                </a:solidFill>
                <a:latin typeface="Courier"/>
                <a:cs typeface="Courier"/>
              </a:rPr>
              <a:t>&gt;A6NDE8 G antigen 12H (GG12H_HUMAN).</a:t>
            </a:r>
          </a:p>
          <a:p>
            <a:r>
              <a:rPr lang="en-US" sz="2050" dirty="0">
                <a:solidFill>
                  <a:schemeClr val="bg1">
                    <a:lumMod val="85000"/>
                  </a:schemeClr>
                </a:solidFill>
                <a:latin typeface="Courier"/>
                <a:cs typeface="Courier"/>
              </a:rPr>
              <a:t>MSWRGRSTYYWPRPRRYVQPPEMIGPMRPEQFSDEVEPATPEEGEPATQCQDPAAAQKGEDEGASAGQGPKPEAHSQEQG</a:t>
            </a:r>
          </a:p>
          <a:p>
            <a:r>
              <a:rPr lang="en-US" sz="2050" dirty="0">
                <a:solidFill>
                  <a:schemeClr val="bg1">
                    <a:lumMod val="85000"/>
                  </a:schemeClr>
                </a:solidFill>
                <a:latin typeface="Courier"/>
                <a:cs typeface="Courier"/>
              </a:rPr>
              <a:t>HPQTGCECEDGPDGQEMDPPNPEEVKTPEEGEKQSQC</a:t>
            </a:r>
          </a:p>
          <a:p>
            <a:r>
              <a:rPr lang="en-US" sz="2050" dirty="0">
                <a:solidFill>
                  <a:schemeClr val="bg1">
                    <a:lumMod val="85000"/>
                  </a:schemeClr>
                </a:solidFill>
                <a:latin typeface="Courier"/>
                <a:cs typeface="Courier"/>
              </a:rPr>
              <a:t>&gt;A6NER3 G antigen 12J (GG12J_HUMAN).</a:t>
            </a:r>
          </a:p>
          <a:p>
            <a:r>
              <a:rPr lang="en-US" sz="2050" dirty="0">
                <a:solidFill>
                  <a:schemeClr val="bg1">
                    <a:lumMod val="85000"/>
                  </a:schemeClr>
                </a:solidFill>
                <a:latin typeface="Courier"/>
                <a:cs typeface="Courier"/>
              </a:rPr>
              <a:t>MSWRGRSTYYWPRPRPYVQPPEMIGPMRPEQFSDEVEPATPEEGEPATQRQDPAAAQEGEDEGASAGQGPKPEADSQEQG</a:t>
            </a:r>
          </a:p>
          <a:p>
            <a:r>
              <a:rPr lang="en-US" sz="2050" dirty="0">
                <a:solidFill>
                  <a:schemeClr val="bg1">
                    <a:lumMod val="85000"/>
                  </a:schemeClr>
                </a:solidFill>
                <a:latin typeface="Courier"/>
                <a:cs typeface="Courier"/>
              </a:rPr>
              <a:t>HPQTGCECEDGPDGQEMDPPNPEEVKTPEEGKKQSQC</a:t>
            </a:r>
          </a:p>
          <a:p>
            <a:r>
              <a:rPr lang="en-US" sz="2050" dirty="0">
                <a:solidFill>
                  <a:schemeClr val="bg1">
                    <a:lumMod val="85000"/>
                  </a:schemeClr>
                </a:solidFill>
                <a:latin typeface="Courier"/>
                <a:cs typeface="Courier"/>
              </a:rPr>
              <a:t>&gt;Q9HBQ8 </a:t>
            </a:r>
            <a:r>
              <a:rPr lang="en-US" sz="2050" dirty="0" err="1">
                <a:solidFill>
                  <a:schemeClr val="bg1">
                    <a:lumMod val="85000"/>
                  </a:schemeClr>
                </a:solidFill>
                <a:latin typeface="Courier"/>
                <a:cs typeface="Courier"/>
              </a:rPr>
              <a:t>Golgin</a:t>
            </a:r>
            <a:r>
              <a:rPr lang="en-US" sz="2050" dirty="0">
                <a:solidFill>
                  <a:schemeClr val="bg1">
                    <a:lumMod val="85000"/>
                  </a:schemeClr>
                </a:solidFill>
                <a:latin typeface="Courier"/>
                <a:cs typeface="Courier"/>
              </a:rPr>
              <a:t> subfamily A member 2-like protein 1 (GG2L1_HUMAN).</a:t>
            </a:r>
          </a:p>
          <a:p>
            <a:r>
              <a:rPr lang="en-US" sz="2050" dirty="0">
                <a:solidFill>
                  <a:schemeClr val="bg1">
                    <a:lumMod val="85000"/>
                  </a:schemeClr>
                </a:solidFill>
                <a:latin typeface="Courier"/>
                <a:cs typeface="Courier"/>
              </a:rPr>
              <a:t>MDSEEEEEVPQPMPSIPEDLESQKAMVAFFNSAVASAEEEQARLCGQLKECTASAWLICWPRPRRNLRQQPQPQELGVIP</a:t>
            </a:r>
          </a:p>
          <a:p>
            <a:r>
              <a:rPr lang="en-US" sz="2050" dirty="0">
                <a:solidFill>
                  <a:schemeClr val="bg1">
                    <a:lumMod val="85000"/>
                  </a:schemeClr>
                </a:solidFill>
                <a:latin typeface="Courier"/>
                <a:cs typeface="Courier"/>
              </a:rPr>
              <a:t>CVGRPTRPCRGPWRSCGRVHRTVPEPEGSAEGGGVHQQAGPGQGRGEGEAAGAGVACGRLQQVA</a:t>
            </a:r>
          </a:p>
          <a:p>
            <a:r>
              <a:rPr lang="en-US" sz="2050" dirty="0">
                <a:solidFill>
                  <a:schemeClr val="bg1">
                    <a:lumMod val="85000"/>
                  </a:schemeClr>
                </a:solidFill>
                <a:latin typeface="Courier"/>
                <a:cs typeface="Courier"/>
              </a:rPr>
              <a:t>&gt;Q9H5Y0 </a:t>
            </a:r>
            <a:r>
              <a:rPr lang="en-US" sz="2050" dirty="0" err="1">
                <a:solidFill>
                  <a:schemeClr val="bg1">
                    <a:lumMod val="85000"/>
                  </a:schemeClr>
                </a:solidFill>
                <a:latin typeface="Courier"/>
                <a:cs typeface="Courier"/>
              </a:rPr>
              <a:t>Golgin</a:t>
            </a:r>
            <a:r>
              <a:rPr lang="en-US" sz="2050" dirty="0">
                <a:solidFill>
                  <a:schemeClr val="bg1">
                    <a:lumMod val="85000"/>
                  </a:schemeClr>
                </a:solidFill>
                <a:latin typeface="Courier"/>
                <a:cs typeface="Courier"/>
              </a:rPr>
              <a:t> subfamily A member 2-like protein 2 (GG2L2_HUMAN).</a:t>
            </a:r>
          </a:p>
          <a:p>
            <a:r>
              <a:rPr lang="en-US" sz="2050" dirty="0">
                <a:solidFill>
                  <a:schemeClr val="bg1">
                    <a:lumMod val="85000"/>
                  </a:schemeClr>
                </a:solidFill>
                <a:latin typeface="Courier"/>
                <a:cs typeface="Courier"/>
              </a:rPr>
              <a:t>MPNIPGDLESQEAMVAFFNSAGASAQEEQRVCCQPLAHPVASSQKKPEVAAPAPESGGESVFGETHRALQGAMEKLQEST</a:t>
            </a:r>
          </a:p>
          <a:p>
            <a:r>
              <a:rPr lang="en-US" sz="2050" dirty="0">
                <a:solidFill>
                  <a:schemeClr val="bg1">
                    <a:lumMod val="85000"/>
                  </a:schemeClr>
                </a:solidFill>
                <a:latin typeface="Courier"/>
                <a:cs typeface="Courier"/>
              </a:rPr>
              <a:t>SARGQCQRRSTGRGGHRQAGPGPGGDEGEPAGAAGQVLQLVGDHKEGHGKF</a:t>
            </a:r>
          </a:p>
          <a:p>
            <a:r>
              <a:rPr lang="en-US" sz="2050" dirty="0">
                <a:solidFill>
                  <a:schemeClr val="bg1">
                    <a:lumMod val="85000"/>
                  </a:schemeClr>
                </a:solidFill>
                <a:latin typeface="Courier"/>
                <a:cs typeface="Courier"/>
              </a:rPr>
              <a:t>&gt;Q8NCE8 </a:t>
            </a:r>
            <a:r>
              <a:rPr lang="en-US" sz="2050" dirty="0" err="1">
                <a:solidFill>
                  <a:schemeClr val="bg1">
                    <a:lumMod val="85000"/>
                  </a:schemeClr>
                </a:solidFill>
                <a:latin typeface="Courier"/>
                <a:cs typeface="Courier"/>
              </a:rPr>
              <a:t>Golgin</a:t>
            </a:r>
            <a:r>
              <a:rPr lang="en-US" sz="2050" dirty="0">
                <a:solidFill>
                  <a:schemeClr val="bg1">
                    <a:lumMod val="85000"/>
                  </a:schemeClr>
                </a:solidFill>
                <a:latin typeface="Courier"/>
                <a:cs typeface="Courier"/>
              </a:rPr>
              <a:t> subfamily A member 2-like protein 3 (GG2L3_HUMAN).</a:t>
            </a:r>
          </a:p>
          <a:p>
            <a:r>
              <a:rPr lang="en-US" sz="2050" dirty="0">
                <a:solidFill>
                  <a:schemeClr val="bg1">
                    <a:lumMod val="85000"/>
                  </a:schemeClr>
                </a:solidFill>
                <a:latin typeface="Courier"/>
                <a:cs typeface="Courier"/>
              </a:rPr>
              <a:t>MPNIPGDLESREAMVAFFNSAGASAQEEQRVCCQPLAHPVASSQKKPEVAAPAPESGGESVFGETHRALQGAMEKLQEST</a:t>
            </a:r>
          </a:p>
          <a:p>
            <a:r>
              <a:rPr lang="en-US" sz="2050" dirty="0">
                <a:solidFill>
                  <a:schemeClr val="bg1">
                    <a:lumMod val="85000"/>
                  </a:schemeClr>
                </a:solidFill>
                <a:latin typeface="Courier"/>
                <a:cs typeface="Courier"/>
              </a:rPr>
              <a:t>SARGQCQRRSTGRGGHRQAGPGPGGDEGEPAGAAGKVLQLVGDHKEGHGKF</a:t>
            </a:r>
          </a:p>
          <a:p>
            <a:r>
              <a:rPr lang="en-US" sz="2050" dirty="0">
                <a:solidFill>
                  <a:schemeClr val="bg1">
                    <a:lumMod val="85000"/>
                  </a:schemeClr>
                </a:solidFill>
                <a:latin typeface="Courier"/>
                <a:cs typeface="Courier"/>
              </a:rPr>
              <a:t>&gt;Q8N8X6 </a:t>
            </a:r>
            <a:r>
              <a:rPr lang="en-US" sz="2050" dirty="0" err="1">
                <a:solidFill>
                  <a:schemeClr val="bg1">
                    <a:lumMod val="85000"/>
                  </a:schemeClr>
                </a:solidFill>
                <a:latin typeface="Courier"/>
                <a:cs typeface="Courier"/>
              </a:rPr>
              <a:t>Golgin</a:t>
            </a:r>
            <a:r>
              <a:rPr lang="en-US" sz="2050" dirty="0">
                <a:solidFill>
                  <a:schemeClr val="bg1">
                    <a:lumMod val="85000"/>
                  </a:schemeClr>
                </a:solidFill>
                <a:latin typeface="Courier"/>
                <a:cs typeface="Courier"/>
              </a:rPr>
              <a:t> subfamily A member 2-like protein 4 (GG2L4_HUMAN).</a:t>
            </a:r>
          </a:p>
          <a:p>
            <a:r>
              <a:rPr lang="en-US" sz="2050" dirty="0">
                <a:solidFill>
                  <a:schemeClr val="bg1">
                    <a:lumMod val="85000"/>
                  </a:schemeClr>
                </a:solidFill>
                <a:latin typeface="Courier"/>
                <a:cs typeface="Courier"/>
              </a:rPr>
              <a:t>MVTWSHSNSNKELKQENSALAEQLQVVLIDKAGMQCDLEELKKKLELTELTLQQVMEWLKYLQMEREQYAEYLHGESAMW</a:t>
            </a:r>
          </a:p>
          <a:p>
            <a:r>
              <a:rPr lang="en-US" sz="2050" dirty="0">
                <a:solidFill>
                  <a:schemeClr val="bg1">
                    <a:lumMod val="85000"/>
                  </a:schemeClr>
                </a:solidFill>
                <a:latin typeface="Courier"/>
                <a:cs typeface="Courier"/>
              </a:rPr>
              <a:t>WQRMREMSEQVHTLREERVHSMSRVQELETILAELRNQLNPCPRSLQQGPPKWSRSYKQRLSTCGRSWRIWQDSFKPKWK</a:t>
            </a:r>
          </a:p>
          <a:p>
            <a:endParaRPr lang="en-US" sz="2050" dirty="0">
              <a:solidFill>
                <a:schemeClr val="bg1">
                  <a:lumMod val="85000"/>
                </a:schemeClr>
              </a:solidFill>
              <a:latin typeface="Courier"/>
              <a:cs typeface="Couri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1"/>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1"/>
            </a:lvl1pPr>
            <a:lvl2pPr marL="2194587" indent="0">
              <a:buNone/>
              <a:defRPr sz="5800"/>
            </a:lvl2pPr>
            <a:lvl3pPr marL="4389175" indent="0">
              <a:buNone/>
              <a:defRPr sz="4800"/>
            </a:lvl3pPr>
            <a:lvl4pPr marL="6583762" indent="0">
              <a:buNone/>
              <a:defRPr sz="4300"/>
            </a:lvl4pPr>
            <a:lvl5pPr marL="8778350" indent="0">
              <a:buNone/>
              <a:defRPr sz="4300"/>
            </a:lvl5pPr>
            <a:lvl6pPr marL="10972937" indent="0">
              <a:buNone/>
              <a:defRPr sz="4300"/>
            </a:lvl6pPr>
            <a:lvl7pPr marL="13167525" indent="0">
              <a:buNone/>
              <a:defRPr sz="4300"/>
            </a:lvl7pPr>
            <a:lvl8pPr marL="15362112" indent="0">
              <a:buNone/>
              <a:defRPr sz="4300"/>
            </a:lvl8pPr>
            <a:lvl9pPr marL="1755669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A16CBC5A-4E6F-D54E-91ED-86C6210EA511}" type="datetimeFigureOut">
              <a:rPr lang="en-US" smtClean="0"/>
              <a:pPr/>
              <a:t>5/22/18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1"/>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87" indent="0">
              <a:buNone/>
              <a:defRPr sz="13400"/>
            </a:lvl2pPr>
            <a:lvl3pPr marL="4389175" indent="0">
              <a:buNone/>
              <a:defRPr sz="11501"/>
            </a:lvl3pPr>
            <a:lvl4pPr marL="6583762" indent="0">
              <a:buNone/>
              <a:defRPr sz="9600"/>
            </a:lvl4pPr>
            <a:lvl5pPr marL="8778350" indent="0">
              <a:buNone/>
              <a:defRPr sz="9600"/>
            </a:lvl5pPr>
            <a:lvl6pPr marL="10972937" indent="0">
              <a:buNone/>
              <a:defRPr sz="9600"/>
            </a:lvl6pPr>
            <a:lvl7pPr marL="13167525" indent="0">
              <a:buNone/>
              <a:defRPr sz="9600"/>
            </a:lvl7pPr>
            <a:lvl8pPr marL="15362112" indent="0">
              <a:buNone/>
              <a:defRPr sz="9600"/>
            </a:lvl8pPr>
            <a:lvl9pPr marL="17556699" indent="0">
              <a:buNone/>
              <a:defRPr sz="9600"/>
            </a:lvl9pPr>
          </a:lstStyle>
          <a:p>
            <a:endParaRPr lang="en-US"/>
          </a:p>
        </p:txBody>
      </p:sp>
      <p:sp>
        <p:nvSpPr>
          <p:cNvPr id="4" name="Text Placeholder 3"/>
          <p:cNvSpPr>
            <a:spLocks noGrp="1"/>
          </p:cNvSpPr>
          <p:nvPr>
            <p:ph type="body" sz="half" idx="2"/>
          </p:nvPr>
        </p:nvSpPr>
        <p:spPr>
          <a:xfrm>
            <a:off x="8602982" y="25763223"/>
            <a:ext cx="26334720" cy="3863338"/>
          </a:xfrm>
        </p:spPr>
        <p:txBody>
          <a:bodyPr/>
          <a:lstStyle>
            <a:lvl1pPr marL="0" indent="0">
              <a:buNone/>
              <a:defRPr sz="6701"/>
            </a:lvl1pPr>
            <a:lvl2pPr marL="2194587" indent="0">
              <a:buNone/>
              <a:defRPr sz="5800"/>
            </a:lvl2pPr>
            <a:lvl3pPr marL="4389175" indent="0">
              <a:buNone/>
              <a:defRPr sz="4800"/>
            </a:lvl3pPr>
            <a:lvl4pPr marL="6583762" indent="0">
              <a:buNone/>
              <a:defRPr sz="4300"/>
            </a:lvl4pPr>
            <a:lvl5pPr marL="8778350" indent="0">
              <a:buNone/>
              <a:defRPr sz="4300"/>
            </a:lvl5pPr>
            <a:lvl6pPr marL="10972937" indent="0">
              <a:buNone/>
              <a:defRPr sz="4300"/>
            </a:lvl6pPr>
            <a:lvl7pPr marL="13167525" indent="0">
              <a:buNone/>
              <a:defRPr sz="4300"/>
            </a:lvl7pPr>
            <a:lvl8pPr marL="15362112" indent="0">
              <a:buNone/>
              <a:defRPr sz="4300"/>
            </a:lvl8pPr>
            <a:lvl9pPr marL="1755669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A16CBC5A-4E6F-D54E-91ED-86C6210EA511}" type="datetimeFigureOut">
              <a:rPr lang="en-US" smtClean="0"/>
              <a:pPr/>
              <a:t>5/22/18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08C4D1F-A874-354E-8D49-72609181088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dirty="0"/>
              <a:t>Click to edit Master text styles</a:t>
            </a:r>
          </a:p>
          <a:p>
            <a:pPr lvl="1"/>
            <a:r>
              <a:rPr lang="en-US" dirty="0"/>
              <a:t>Second </a:t>
            </a:r>
            <a:r>
              <a:rPr lang="en-US" dirty="0" err="1"/>
              <a:t>leel</a:t>
            </a:r>
            <a:endParaRPr lang="en-US" dirty="0"/>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A16CBC5A-4E6F-D54E-91ED-86C6210EA511}" type="datetimeFigureOut">
              <a:rPr lang="en-US" smtClean="0"/>
              <a:pPr/>
              <a:t>5/22/18</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808C4D1F-A874-354E-8D49-72609181088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87" rtl="0" eaLnBrk="1" latinLnBrk="0" hangingPunct="1">
        <a:spcBef>
          <a:spcPct val="0"/>
        </a:spcBef>
        <a:buNone/>
        <a:defRPr sz="21101" kern="1200">
          <a:solidFill>
            <a:schemeClr val="tx1"/>
          </a:solidFill>
          <a:latin typeface="+mj-lt"/>
          <a:ea typeface="+mj-ea"/>
          <a:cs typeface="+mj-cs"/>
        </a:defRPr>
      </a:lvl1pPr>
    </p:titleStyle>
    <p:bodyStyle>
      <a:lvl1pPr marL="1645941" indent="-1645941" algn="l" defTabSz="2194587" rtl="0" eaLnBrk="1" latinLnBrk="0" hangingPunct="1">
        <a:spcBef>
          <a:spcPct val="20000"/>
        </a:spcBef>
        <a:buFont typeface="Arial"/>
        <a:buChar char="•"/>
        <a:defRPr sz="15400" kern="1200">
          <a:solidFill>
            <a:schemeClr val="tx1"/>
          </a:solidFill>
          <a:latin typeface="+mn-lt"/>
          <a:ea typeface="+mn-ea"/>
          <a:cs typeface="+mn-cs"/>
        </a:defRPr>
      </a:lvl1pPr>
      <a:lvl2pPr marL="3566205" indent="-1371617" algn="l" defTabSz="2194587" rtl="0" eaLnBrk="1" latinLnBrk="0" hangingPunct="1">
        <a:spcBef>
          <a:spcPct val="20000"/>
        </a:spcBef>
        <a:buFont typeface="Arial"/>
        <a:buChar char="–"/>
        <a:defRPr sz="13400" kern="1200">
          <a:solidFill>
            <a:schemeClr val="tx1"/>
          </a:solidFill>
          <a:latin typeface="+mn-lt"/>
          <a:ea typeface="+mn-ea"/>
          <a:cs typeface="+mn-cs"/>
        </a:defRPr>
      </a:lvl2pPr>
      <a:lvl3pPr marL="5486469" indent="-1097294" algn="l" defTabSz="2194587" rtl="0" eaLnBrk="1" latinLnBrk="0" hangingPunct="1">
        <a:spcBef>
          <a:spcPct val="20000"/>
        </a:spcBef>
        <a:buFont typeface="Arial"/>
        <a:buChar char="•"/>
        <a:defRPr sz="11501" kern="1200">
          <a:solidFill>
            <a:schemeClr val="tx1"/>
          </a:solidFill>
          <a:latin typeface="+mn-lt"/>
          <a:ea typeface="+mn-ea"/>
          <a:cs typeface="+mn-cs"/>
        </a:defRPr>
      </a:lvl3pPr>
      <a:lvl4pPr marL="7681056" indent="-1097294" algn="l" defTabSz="2194587" rtl="0" eaLnBrk="1" latinLnBrk="0" hangingPunct="1">
        <a:spcBef>
          <a:spcPct val="20000"/>
        </a:spcBef>
        <a:buFont typeface="Arial"/>
        <a:buChar char="–"/>
        <a:defRPr sz="9600" kern="1200">
          <a:solidFill>
            <a:schemeClr val="tx1"/>
          </a:solidFill>
          <a:latin typeface="+mn-lt"/>
          <a:ea typeface="+mn-ea"/>
          <a:cs typeface="+mn-cs"/>
        </a:defRPr>
      </a:lvl4pPr>
      <a:lvl5pPr marL="9875643" indent="-1097294" algn="l" defTabSz="2194587" rtl="0" eaLnBrk="1" latinLnBrk="0" hangingPunct="1">
        <a:spcBef>
          <a:spcPct val="20000"/>
        </a:spcBef>
        <a:buFont typeface="Arial"/>
        <a:buChar char="»"/>
        <a:defRPr sz="9600" kern="1200">
          <a:solidFill>
            <a:schemeClr val="tx1"/>
          </a:solidFill>
          <a:latin typeface="+mn-lt"/>
          <a:ea typeface="+mn-ea"/>
          <a:cs typeface="+mn-cs"/>
        </a:defRPr>
      </a:lvl5pPr>
      <a:lvl6pPr marL="12070231" indent="-1097294" algn="l" defTabSz="2194587" rtl="0" eaLnBrk="1" latinLnBrk="0" hangingPunct="1">
        <a:spcBef>
          <a:spcPct val="20000"/>
        </a:spcBef>
        <a:buFont typeface="Arial"/>
        <a:buChar char="•"/>
        <a:defRPr sz="9600" kern="1200">
          <a:solidFill>
            <a:schemeClr val="tx1"/>
          </a:solidFill>
          <a:latin typeface="+mn-lt"/>
          <a:ea typeface="+mn-ea"/>
          <a:cs typeface="+mn-cs"/>
        </a:defRPr>
      </a:lvl6pPr>
      <a:lvl7pPr marL="14264818" indent="-1097294" algn="l" defTabSz="2194587" rtl="0" eaLnBrk="1" latinLnBrk="0" hangingPunct="1">
        <a:spcBef>
          <a:spcPct val="20000"/>
        </a:spcBef>
        <a:buFont typeface="Arial"/>
        <a:buChar char="•"/>
        <a:defRPr sz="9600" kern="1200">
          <a:solidFill>
            <a:schemeClr val="tx1"/>
          </a:solidFill>
          <a:latin typeface="+mn-lt"/>
          <a:ea typeface="+mn-ea"/>
          <a:cs typeface="+mn-cs"/>
        </a:defRPr>
      </a:lvl7pPr>
      <a:lvl8pPr marL="16459406" indent="-1097294" algn="l" defTabSz="2194587" rtl="0" eaLnBrk="1" latinLnBrk="0" hangingPunct="1">
        <a:spcBef>
          <a:spcPct val="20000"/>
        </a:spcBef>
        <a:buFont typeface="Arial"/>
        <a:buChar char="•"/>
        <a:defRPr sz="9600" kern="1200">
          <a:solidFill>
            <a:schemeClr val="tx1"/>
          </a:solidFill>
          <a:latin typeface="+mn-lt"/>
          <a:ea typeface="+mn-ea"/>
          <a:cs typeface="+mn-cs"/>
        </a:defRPr>
      </a:lvl8pPr>
      <a:lvl9pPr marL="18653993" indent="-1097294" algn="l" defTabSz="2194587"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87" rtl="0" eaLnBrk="1" latinLnBrk="0" hangingPunct="1">
        <a:defRPr sz="8600" kern="1200">
          <a:solidFill>
            <a:schemeClr val="tx1"/>
          </a:solidFill>
          <a:latin typeface="+mn-lt"/>
          <a:ea typeface="+mn-ea"/>
          <a:cs typeface="+mn-cs"/>
        </a:defRPr>
      </a:lvl1pPr>
      <a:lvl2pPr marL="2194587" algn="l" defTabSz="2194587" rtl="0" eaLnBrk="1" latinLnBrk="0" hangingPunct="1">
        <a:defRPr sz="8600" kern="1200">
          <a:solidFill>
            <a:schemeClr val="tx1"/>
          </a:solidFill>
          <a:latin typeface="+mn-lt"/>
          <a:ea typeface="+mn-ea"/>
          <a:cs typeface="+mn-cs"/>
        </a:defRPr>
      </a:lvl2pPr>
      <a:lvl3pPr marL="4389175" algn="l" defTabSz="2194587" rtl="0" eaLnBrk="1" latinLnBrk="0" hangingPunct="1">
        <a:defRPr sz="8600" kern="1200">
          <a:solidFill>
            <a:schemeClr val="tx1"/>
          </a:solidFill>
          <a:latin typeface="+mn-lt"/>
          <a:ea typeface="+mn-ea"/>
          <a:cs typeface="+mn-cs"/>
        </a:defRPr>
      </a:lvl3pPr>
      <a:lvl4pPr marL="6583762" algn="l" defTabSz="2194587" rtl="0" eaLnBrk="1" latinLnBrk="0" hangingPunct="1">
        <a:defRPr sz="8600" kern="1200">
          <a:solidFill>
            <a:schemeClr val="tx1"/>
          </a:solidFill>
          <a:latin typeface="+mn-lt"/>
          <a:ea typeface="+mn-ea"/>
          <a:cs typeface="+mn-cs"/>
        </a:defRPr>
      </a:lvl4pPr>
      <a:lvl5pPr marL="8778350" algn="l" defTabSz="2194587" rtl="0" eaLnBrk="1" latinLnBrk="0" hangingPunct="1">
        <a:defRPr sz="8600" kern="1200">
          <a:solidFill>
            <a:schemeClr val="tx1"/>
          </a:solidFill>
          <a:latin typeface="+mn-lt"/>
          <a:ea typeface="+mn-ea"/>
          <a:cs typeface="+mn-cs"/>
        </a:defRPr>
      </a:lvl5pPr>
      <a:lvl6pPr marL="10972937" algn="l" defTabSz="2194587" rtl="0" eaLnBrk="1" latinLnBrk="0" hangingPunct="1">
        <a:defRPr sz="8600" kern="1200">
          <a:solidFill>
            <a:schemeClr val="tx1"/>
          </a:solidFill>
          <a:latin typeface="+mn-lt"/>
          <a:ea typeface="+mn-ea"/>
          <a:cs typeface="+mn-cs"/>
        </a:defRPr>
      </a:lvl6pPr>
      <a:lvl7pPr marL="13167525" algn="l" defTabSz="2194587" rtl="0" eaLnBrk="1" latinLnBrk="0" hangingPunct="1">
        <a:defRPr sz="8600" kern="1200">
          <a:solidFill>
            <a:schemeClr val="tx1"/>
          </a:solidFill>
          <a:latin typeface="+mn-lt"/>
          <a:ea typeface="+mn-ea"/>
          <a:cs typeface="+mn-cs"/>
        </a:defRPr>
      </a:lvl7pPr>
      <a:lvl8pPr marL="15362112" algn="l" defTabSz="2194587" rtl="0" eaLnBrk="1" latinLnBrk="0" hangingPunct="1">
        <a:defRPr sz="8600" kern="1200">
          <a:solidFill>
            <a:schemeClr val="tx1"/>
          </a:solidFill>
          <a:latin typeface="+mn-lt"/>
          <a:ea typeface="+mn-ea"/>
          <a:cs typeface="+mn-cs"/>
        </a:defRPr>
      </a:lvl8pPr>
      <a:lvl9pPr marL="17556699" algn="l" defTabSz="2194587"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12"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tiff"/><Relationship Id="rId11" Type="http://schemas.openxmlformats.org/officeDocument/2006/relationships/image" Target="../media/image9.tiff"/><Relationship Id="rId5" Type="http://schemas.openxmlformats.org/officeDocument/2006/relationships/image" Target="../media/image3.tiff"/><Relationship Id="rId10" Type="http://schemas.openxmlformats.org/officeDocument/2006/relationships/image" Target="../media/image8.tiff"/><Relationship Id="rId4" Type="http://schemas.openxmlformats.org/officeDocument/2006/relationships/image" Target="../media/image2.tiff"/><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81472" y="1760105"/>
            <a:ext cx="40079329" cy="4308872"/>
          </a:xfrm>
          <a:prstGeom prst="rect">
            <a:avLst/>
          </a:prstGeom>
          <a:solidFill>
            <a:schemeClr val="bg1">
              <a:alpha val="50000"/>
            </a:schemeClr>
          </a:solidFill>
        </p:spPr>
        <p:txBody>
          <a:bodyPr wrap="square" rtlCol="0">
            <a:spAutoFit/>
          </a:bodyPr>
          <a:lstStyle/>
          <a:p>
            <a:pPr algn="ctr"/>
            <a:r>
              <a:rPr lang="en-US" sz="8000" b="1" dirty="0">
                <a:effectLst>
                  <a:outerShdw blurRad="53975" dist="63500" dir="2700000" algn="tl" rotWithShape="0">
                    <a:srgbClr val="000000">
                      <a:alpha val="43000"/>
                    </a:srgbClr>
                  </a:outerShdw>
                </a:effectLst>
                <a:latin typeface="Arial"/>
                <a:cs typeface="Arial"/>
              </a:rPr>
              <a:t>Internal Reference Scaling (IRS) is a Critical Component in Analyses of Biological Studies with Multiple TMT Experiments</a:t>
            </a:r>
          </a:p>
          <a:p>
            <a:pPr algn="ctr"/>
            <a:r>
              <a:rPr lang="en-US" sz="6000" u="sng" dirty="0">
                <a:effectLst>
                  <a:outerShdw blurRad="53975" dist="63500" dir="2700000" algn="tl" rotWithShape="0">
                    <a:srgbClr val="000000">
                      <a:alpha val="43000"/>
                    </a:srgbClr>
                  </a:outerShdw>
                </a:effectLst>
                <a:latin typeface="Arial"/>
                <a:cs typeface="Arial"/>
              </a:rPr>
              <a:t>Phillip</a:t>
            </a:r>
            <a:r>
              <a:rPr lang="en-US" sz="6000" dirty="0">
                <a:effectLst>
                  <a:outerShdw blurRad="53975" dist="63500" dir="2700000" algn="tl" rotWithShape="0">
                    <a:srgbClr val="000000">
                      <a:alpha val="43000"/>
                    </a:srgbClr>
                  </a:outerShdw>
                </a:effectLst>
                <a:latin typeface="Arial"/>
                <a:cs typeface="Arial"/>
              </a:rPr>
              <a:t> </a:t>
            </a:r>
            <a:r>
              <a:rPr lang="en-US" sz="6000" u="sng" dirty="0">
                <a:effectLst>
                  <a:outerShdw blurRad="53975" dist="63500" dir="2700000" algn="tl" rotWithShape="0">
                    <a:srgbClr val="000000">
                      <a:alpha val="43000"/>
                    </a:srgbClr>
                  </a:outerShdw>
                </a:effectLst>
                <a:latin typeface="Arial"/>
                <a:cs typeface="Arial"/>
              </a:rPr>
              <a:t>A.</a:t>
            </a:r>
            <a:r>
              <a:rPr lang="en-US" sz="6000" dirty="0">
                <a:effectLst>
                  <a:outerShdw blurRad="53975" dist="63500" dir="2700000" algn="tl" rotWithShape="0">
                    <a:srgbClr val="000000">
                      <a:alpha val="43000"/>
                    </a:srgbClr>
                  </a:outerShdw>
                </a:effectLst>
                <a:latin typeface="Arial"/>
                <a:cs typeface="Arial"/>
              </a:rPr>
              <a:t> </a:t>
            </a:r>
            <a:r>
              <a:rPr lang="en-US" sz="6000" u="sng" dirty="0">
                <a:effectLst>
                  <a:outerShdw blurRad="53975" dist="63500" dir="2700000" algn="tl" rotWithShape="0">
                    <a:srgbClr val="000000">
                      <a:alpha val="43000"/>
                    </a:srgbClr>
                  </a:outerShdw>
                </a:effectLst>
                <a:latin typeface="Arial"/>
                <a:cs typeface="Arial"/>
              </a:rPr>
              <a:t>Wilmarth</a:t>
            </a:r>
            <a:r>
              <a:rPr lang="en-US" sz="6000" dirty="0">
                <a:effectLst>
                  <a:outerShdw blurRad="53975" dist="63500" dir="2700000" algn="tl" rotWithShape="0">
                    <a:srgbClr val="000000">
                      <a:alpha val="43000"/>
                    </a:srgbClr>
                  </a:outerShdw>
                </a:effectLst>
                <a:latin typeface="Arial"/>
                <a:cs typeface="Arial"/>
              </a:rPr>
              <a:t>, Ashok P. Reddy, John E. Klimek, Jennifer M. Cunliffe, and Larry L. David</a:t>
            </a:r>
          </a:p>
          <a:p>
            <a:pPr algn="ctr"/>
            <a:r>
              <a:rPr lang="en-US" sz="5400" dirty="0">
                <a:effectLst>
                  <a:outerShdw blurRad="53975" dist="63500" dir="2700000" algn="tl" rotWithShape="0">
                    <a:srgbClr val="000000">
                      <a:alpha val="43000"/>
                    </a:srgbClr>
                  </a:outerShdw>
                </a:effectLst>
                <a:latin typeface="Arial"/>
                <a:cs typeface="Arial"/>
              </a:rPr>
              <a:t>Proteomics Shared Resources, Oregon Health &amp; Science University, Portland, Oregon USA </a:t>
            </a:r>
          </a:p>
        </p:txBody>
      </p:sp>
      <p:sp>
        <p:nvSpPr>
          <p:cNvPr id="57" name="TextBox 56"/>
          <p:cNvSpPr txBox="1"/>
          <p:nvPr/>
        </p:nvSpPr>
        <p:spPr>
          <a:xfrm>
            <a:off x="1881471" y="6619915"/>
            <a:ext cx="12761629" cy="3939540"/>
          </a:xfrm>
          <a:prstGeom prst="rect">
            <a:avLst/>
          </a:prstGeom>
          <a:solidFill>
            <a:srgbClr val="FFFFFF">
              <a:alpha val="67000"/>
            </a:srgbClr>
          </a:solidFill>
        </p:spPr>
        <p:txBody>
          <a:bodyPr wrap="square" rtlCol="0">
            <a:spAutoFit/>
          </a:bodyPr>
          <a:lstStyle/>
          <a:p>
            <a:pPr>
              <a:spcAft>
                <a:spcPts val="1200"/>
              </a:spcAft>
            </a:pPr>
            <a:r>
              <a:rPr lang="en-US" sz="4000" b="1" dirty="0">
                <a:effectLst>
                  <a:outerShdw blurRad="50800" dist="50800" dir="2700000">
                    <a:srgbClr val="000000">
                      <a:alpha val="43000"/>
                    </a:srgbClr>
                  </a:outerShdw>
                </a:effectLst>
              </a:rPr>
              <a:t>Background:  </a:t>
            </a:r>
          </a:p>
          <a:p>
            <a:pPr marL="177802" indent="-177802">
              <a:spcAft>
                <a:spcPts val="1200"/>
              </a:spcAft>
              <a:buFont typeface="Arial"/>
              <a:buChar char="•"/>
            </a:pPr>
            <a:r>
              <a:rPr lang="en-US" sz="3600" dirty="0"/>
              <a:t>Many biological studies have more than 11 samples and need more than one TMT labeling experiment.</a:t>
            </a:r>
          </a:p>
          <a:p>
            <a:pPr marL="177802" indent="-177802">
              <a:spcAft>
                <a:spcPts val="1200"/>
              </a:spcAft>
              <a:buFont typeface="Arial"/>
              <a:buChar char="•"/>
            </a:pPr>
            <a:r>
              <a:rPr lang="en-US" sz="3600" dirty="0"/>
              <a:t>Existing normalization methods are inadequate.  </a:t>
            </a:r>
          </a:p>
          <a:p>
            <a:pPr marL="177802" indent="-177802">
              <a:spcAft>
                <a:spcPts val="1200"/>
              </a:spcAft>
              <a:buFont typeface="Arial"/>
              <a:buChar char="•"/>
            </a:pPr>
            <a:r>
              <a:rPr lang="en-US" sz="3600" dirty="0"/>
              <a:t>Novel experimental designs and normalization methods are required.</a:t>
            </a:r>
            <a:r>
              <a:rPr lang="en-US" sz="3600" baseline="30000" dirty="0"/>
              <a:t>1</a:t>
            </a:r>
          </a:p>
        </p:txBody>
      </p:sp>
      <p:sp>
        <p:nvSpPr>
          <p:cNvPr id="34" name="TextBox 33"/>
          <p:cNvSpPr txBox="1"/>
          <p:nvPr/>
        </p:nvSpPr>
        <p:spPr>
          <a:xfrm>
            <a:off x="1902639" y="10858998"/>
            <a:ext cx="12761629" cy="7325082"/>
          </a:xfrm>
          <a:prstGeom prst="rect">
            <a:avLst/>
          </a:prstGeom>
          <a:solidFill>
            <a:schemeClr val="bg1">
              <a:alpha val="67000"/>
            </a:schemeClr>
          </a:solidFill>
        </p:spPr>
        <p:txBody>
          <a:bodyPr wrap="square" rtlCol="0">
            <a:spAutoFit/>
          </a:bodyPr>
          <a:lstStyle/>
          <a:p>
            <a:pPr>
              <a:spcAft>
                <a:spcPts val="1200"/>
              </a:spcAft>
            </a:pPr>
            <a:r>
              <a:rPr lang="en-US" sz="4000" b="1" dirty="0">
                <a:effectLst>
                  <a:outerShdw blurRad="50800" dist="50800" dir="2700000">
                    <a:srgbClr val="000000">
                      <a:alpha val="43000"/>
                    </a:srgbClr>
                  </a:outerShdw>
                </a:effectLst>
              </a:rPr>
              <a:t>Data and Analysis:</a:t>
            </a:r>
            <a:r>
              <a:rPr lang="en-US" sz="4000" dirty="0">
                <a:effectLst>
                  <a:outerShdw blurRad="50800" dist="50800" dir="2700000">
                    <a:srgbClr val="000000">
                      <a:alpha val="43000"/>
                    </a:srgbClr>
                  </a:outerShdw>
                </a:effectLst>
              </a:rPr>
              <a:t>  </a:t>
            </a:r>
          </a:p>
          <a:p>
            <a:pPr marL="177802" indent="-177802">
              <a:spcAft>
                <a:spcPts val="1200"/>
              </a:spcAft>
              <a:buFont typeface="Arial"/>
              <a:buChar char="•"/>
            </a:pPr>
            <a:r>
              <a:rPr lang="en-US" sz="3600" dirty="0"/>
              <a:t>Publicly available developing mouse lens data.</a:t>
            </a:r>
            <a:r>
              <a:rPr lang="en-US" sz="3600" baseline="30000" dirty="0"/>
              <a:t>2</a:t>
            </a:r>
          </a:p>
          <a:p>
            <a:pPr marL="177802" indent="-177802">
              <a:spcAft>
                <a:spcPts val="1200"/>
              </a:spcAft>
              <a:buFont typeface="Arial"/>
              <a:buChar char="•"/>
            </a:pPr>
            <a:r>
              <a:rPr lang="en-US" sz="3600" dirty="0"/>
              <a:t>Six time points (E15, E18, P0, P3, P6, and P9) per isobaric tandem mass tag (TMT) experiment, repeated 3 times.  </a:t>
            </a:r>
          </a:p>
          <a:p>
            <a:pPr marL="177802" indent="-177802">
              <a:spcAft>
                <a:spcPts val="1200"/>
              </a:spcAft>
              <a:buFont typeface="Arial"/>
              <a:buChar char="•"/>
            </a:pPr>
            <a:r>
              <a:rPr lang="en-US" sz="3600" dirty="0" err="1"/>
              <a:t>Thermo</a:t>
            </a:r>
            <a:r>
              <a:rPr lang="en-US" sz="3600" dirty="0"/>
              <a:t> Lumos using SPS MS3 for reporter ion intensities.  </a:t>
            </a:r>
          </a:p>
          <a:p>
            <a:pPr marL="177802" indent="-177802">
              <a:spcAft>
                <a:spcPts val="1200"/>
              </a:spcAft>
              <a:buFont typeface="Arial"/>
              <a:buChar char="•"/>
            </a:pPr>
            <a:r>
              <a:rPr lang="en-US" sz="3600" dirty="0"/>
              <a:t>3155 proteins identified and quantified in all 3 experiments by Proteome Discoverer (v2.1).</a:t>
            </a:r>
          </a:p>
          <a:p>
            <a:pPr marL="177802" indent="-177802">
              <a:spcAft>
                <a:spcPts val="1200"/>
              </a:spcAft>
              <a:buFont typeface="Arial"/>
              <a:buChar char="•"/>
            </a:pPr>
            <a:r>
              <a:rPr lang="en-US" sz="3600" dirty="0"/>
              <a:t>Reference channels were not available and were simulated by averaging all channels in each TMT experiment.   </a:t>
            </a:r>
          </a:p>
          <a:p>
            <a:pPr marL="177802" indent="-177802">
              <a:spcAft>
                <a:spcPts val="1200"/>
              </a:spcAft>
              <a:buFont typeface="Arial"/>
              <a:buChar char="•"/>
            </a:pPr>
            <a:r>
              <a:rPr lang="en-US" sz="3600" dirty="0"/>
              <a:t>Exported data analyzed with R (v3.4.3) in </a:t>
            </a:r>
            <a:r>
              <a:rPr lang="en-US" sz="3600" dirty="0" err="1"/>
              <a:t>Jupyter</a:t>
            </a:r>
            <a:r>
              <a:rPr lang="en-US" sz="3600" dirty="0"/>
              <a:t> notebooks.</a:t>
            </a:r>
          </a:p>
          <a:p>
            <a:pPr marL="177802" indent="-177802">
              <a:spcAft>
                <a:spcPts val="1200"/>
              </a:spcAft>
              <a:buFont typeface="Arial"/>
              <a:buChar char="•"/>
            </a:pPr>
            <a:r>
              <a:rPr lang="en-US" sz="3600" dirty="0"/>
              <a:t>See </a:t>
            </a:r>
            <a:r>
              <a:rPr lang="en-US" sz="3600" b="1" dirty="0"/>
              <a:t>https://</a:t>
            </a:r>
            <a:r>
              <a:rPr lang="en-US" sz="3600" b="1" dirty="0" err="1"/>
              <a:t>github.com</a:t>
            </a:r>
            <a:r>
              <a:rPr lang="en-US" sz="3600" b="1" dirty="0"/>
              <a:t>/</a:t>
            </a:r>
            <a:r>
              <a:rPr lang="en-US" sz="3600" b="1" dirty="0" err="1"/>
              <a:t>pwilmart</a:t>
            </a:r>
            <a:r>
              <a:rPr lang="en-US" sz="3600" b="1" dirty="0"/>
              <a:t>/</a:t>
            </a:r>
            <a:r>
              <a:rPr lang="en-US" sz="3600" b="1" dirty="0" err="1"/>
              <a:t>IRS_normalization.git</a:t>
            </a:r>
            <a:endParaRPr lang="en-US" sz="3600" b="1" dirty="0"/>
          </a:p>
        </p:txBody>
      </p:sp>
      <p:sp>
        <p:nvSpPr>
          <p:cNvPr id="35" name="TextBox 34">
            <a:extLst>
              <a:ext uri="{FF2B5EF4-FFF2-40B4-BE49-F238E27FC236}">
                <a16:creationId xmlns:a16="http://schemas.microsoft.com/office/drawing/2014/main" id="{F0FDE853-0DB6-494F-8847-DC0B2F5102A1}"/>
              </a:ext>
            </a:extLst>
          </p:cNvPr>
          <p:cNvSpPr txBox="1"/>
          <p:nvPr/>
        </p:nvSpPr>
        <p:spPr>
          <a:xfrm>
            <a:off x="29199172" y="23542838"/>
            <a:ext cx="12761629" cy="6694140"/>
          </a:xfrm>
          <a:prstGeom prst="rect">
            <a:avLst/>
          </a:prstGeom>
          <a:solidFill>
            <a:srgbClr val="FFFFFF">
              <a:alpha val="50000"/>
            </a:srgbClr>
          </a:solidFill>
        </p:spPr>
        <p:txBody>
          <a:bodyPr wrap="square" rtlCol="0">
            <a:spAutoFit/>
          </a:bodyPr>
          <a:lstStyle/>
          <a:p>
            <a:pPr>
              <a:spcAft>
                <a:spcPts val="1200"/>
              </a:spcAft>
            </a:pPr>
            <a:r>
              <a:rPr lang="en-US" sz="4000" b="1" dirty="0">
                <a:effectLst>
                  <a:outerShdw blurRad="50800" dist="50800" dir="2700000">
                    <a:srgbClr val="000000">
                      <a:alpha val="43000"/>
                    </a:srgbClr>
                  </a:outerShdw>
                </a:effectLst>
              </a:rPr>
              <a:t>References:</a:t>
            </a:r>
            <a:r>
              <a:rPr lang="en-US" sz="4000" dirty="0">
                <a:effectLst>
                  <a:outerShdw blurRad="50800" dist="50800" dir="2700000">
                    <a:srgbClr val="000000">
                      <a:alpha val="43000"/>
                    </a:srgbClr>
                  </a:outerShdw>
                </a:effectLst>
              </a:rPr>
              <a:t>  </a:t>
            </a:r>
          </a:p>
          <a:p>
            <a:pPr marL="651518" indent="-651518">
              <a:spcAft>
                <a:spcPts val="600"/>
              </a:spcAft>
              <a:buFont typeface="+mj-lt"/>
              <a:buAutoNum type="arabicPeriod"/>
            </a:pPr>
            <a:r>
              <a:rPr lang="en-US" sz="2800" dirty="0" err="1"/>
              <a:t>Plubell</a:t>
            </a:r>
            <a:r>
              <a:rPr lang="en-US" sz="2800" dirty="0"/>
              <a:t>, Deanna L., et al. "Extended multiplexing of tandem mass tags (TMT) labeling reveals age and high fat diet specific proteome changes in mouse epididymal adipose tissue." Molecular &amp; Cellular Proteomics 16.5 (2017): 873-890.</a:t>
            </a:r>
          </a:p>
          <a:p>
            <a:pPr marL="651518" indent="-651518">
              <a:spcAft>
                <a:spcPts val="600"/>
              </a:spcAft>
              <a:buFont typeface="+mj-lt"/>
              <a:buAutoNum type="arabicPeriod"/>
            </a:pPr>
            <a:r>
              <a:rPr lang="en-US" sz="2800" dirty="0"/>
              <a:t>Khan, </a:t>
            </a:r>
            <a:r>
              <a:rPr lang="en-US" sz="2800" dirty="0" err="1"/>
              <a:t>Shahid</a:t>
            </a:r>
            <a:r>
              <a:rPr lang="en-US" sz="2800" dirty="0"/>
              <a:t> Y., et al. "Proteome Profiling of Developing Murine Lens Through Mass Spectrometry." Investigative ophthalmology &amp; visual science 59.1 (2018): 100-107. </a:t>
            </a:r>
          </a:p>
          <a:p>
            <a:pPr marL="651518" indent="-651518">
              <a:spcAft>
                <a:spcPts val="600"/>
              </a:spcAft>
              <a:buFont typeface="+mj-lt"/>
              <a:buAutoNum type="arabicPeriod"/>
            </a:pPr>
            <a:r>
              <a:rPr lang="en-US" sz="2800" dirty="0"/>
              <a:t>Robinson, Mark D., and Alicia </a:t>
            </a:r>
            <a:r>
              <a:rPr lang="en-US" sz="2800" dirty="0" err="1"/>
              <a:t>Oshlack</a:t>
            </a:r>
            <a:r>
              <a:rPr lang="en-US" sz="2800" dirty="0"/>
              <a:t>. "A scaling normalization method for differential expression analysis of RNA-</a:t>
            </a:r>
            <a:r>
              <a:rPr lang="en-US" sz="2800" dirty="0" err="1"/>
              <a:t>seq</a:t>
            </a:r>
            <a:r>
              <a:rPr lang="en-US" sz="2800" dirty="0"/>
              <a:t> data." Genome biology 11.3 (2010): R25. </a:t>
            </a:r>
          </a:p>
          <a:p>
            <a:pPr marL="651518" indent="-651518">
              <a:spcAft>
                <a:spcPts val="600"/>
              </a:spcAft>
              <a:buFont typeface="+mj-lt"/>
              <a:buAutoNum type="arabicPeriod"/>
            </a:pPr>
            <a:r>
              <a:rPr lang="en-US" sz="2800" dirty="0"/>
              <a:t>Robinson, Mark D., Davis J. McCarthy, and Gordon K. Smyth. "</a:t>
            </a:r>
            <a:r>
              <a:rPr lang="en-US" sz="2800" dirty="0" err="1"/>
              <a:t>edgeR</a:t>
            </a:r>
            <a:r>
              <a:rPr lang="en-US" sz="2800" dirty="0"/>
              <a:t>: a Bioconductor package for differential expression analysis of digital gene expression data." Bioinformatics 26.1 (2010): 139-140.</a:t>
            </a:r>
          </a:p>
        </p:txBody>
      </p:sp>
      <p:sp>
        <p:nvSpPr>
          <p:cNvPr id="16" name="TextBox 15">
            <a:extLst>
              <a:ext uri="{FF2B5EF4-FFF2-40B4-BE49-F238E27FC236}">
                <a16:creationId xmlns:a16="http://schemas.microsoft.com/office/drawing/2014/main" id="{6D296C96-0905-344E-9EF6-BA9EC48292CE}"/>
              </a:ext>
            </a:extLst>
          </p:cNvPr>
          <p:cNvSpPr txBox="1"/>
          <p:nvPr/>
        </p:nvSpPr>
        <p:spPr>
          <a:xfrm>
            <a:off x="1902639" y="18437385"/>
            <a:ext cx="12761629" cy="6709529"/>
          </a:xfrm>
          <a:prstGeom prst="rect">
            <a:avLst/>
          </a:prstGeom>
          <a:solidFill>
            <a:srgbClr val="FFFFFF">
              <a:alpha val="67000"/>
            </a:srgbClr>
          </a:solidFill>
        </p:spPr>
        <p:txBody>
          <a:bodyPr wrap="square" rtlCol="0">
            <a:spAutoFit/>
          </a:bodyPr>
          <a:lstStyle/>
          <a:p>
            <a:pPr>
              <a:spcAft>
                <a:spcPts val="1200"/>
              </a:spcAft>
            </a:pPr>
            <a:r>
              <a:rPr lang="en-US" sz="4000" b="1" dirty="0">
                <a:effectLst>
                  <a:outerShdw blurRad="50800" dist="50800" dir="2700000">
                    <a:srgbClr val="000000">
                      <a:alpha val="43000"/>
                    </a:srgbClr>
                  </a:outerShdw>
                </a:effectLst>
              </a:rPr>
              <a:t>Normalization Methods:</a:t>
            </a:r>
            <a:r>
              <a:rPr lang="en-US" sz="4000" dirty="0">
                <a:effectLst>
                  <a:outerShdw blurRad="50800" dist="50800" dir="2700000">
                    <a:srgbClr val="000000">
                      <a:alpha val="43000"/>
                    </a:srgbClr>
                  </a:outerShdw>
                </a:effectLst>
              </a:rPr>
              <a:t>  </a:t>
            </a:r>
          </a:p>
          <a:p>
            <a:pPr marL="177802" indent="-177802">
              <a:spcAft>
                <a:spcPts val="1200"/>
              </a:spcAft>
              <a:buFont typeface="Arial"/>
              <a:buChar char="•"/>
            </a:pPr>
            <a:r>
              <a:rPr lang="en-US" sz="3600" dirty="0"/>
              <a:t>Since same amount of protein digest is labeled in each channel, the reporter ion totals for each channel should be the same. Sample loading (</a:t>
            </a:r>
            <a:r>
              <a:rPr lang="en-US" sz="3600" b="1" dirty="0"/>
              <a:t>SL</a:t>
            </a:r>
            <a:r>
              <a:rPr lang="en-US" sz="3600" dirty="0"/>
              <a:t>) normalization equalizes reporter ion totals.  </a:t>
            </a:r>
          </a:p>
          <a:p>
            <a:pPr marL="177802" indent="-177802">
              <a:spcAft>
                <a:spcPts val="1200"/>
              </a:spcAft>
              <a:buFont typeface="Arial"/>
              <a:buChar char="•"/>
            </a:pPr>
            <a:r>
              <a:rPr lang="en-US" sz="3600" dirty="0"/>
              <a:t>The trimmed mean of M values (</a:t>
            </a:r>
            <a:r>
              <a:rPr lang="en-US" sz="3600" b="1" dirty="0"/>
              <a:t>TMM</a:t>
            </a:r>
            <a:r>
              <a:rPr lang="en-US" sz="3600" dirty="0"/>
              <a:t>) normalization</a:t>
            </a:r>
            <a:r>
              <a:rPr lang="en-US" sz="3600" baseline="30000" dirty="0"/>
              <a:t>3</a:t>
            </a:r>
            <a:r>
              <a:rPr lang="en-US" sz="3600" dirty="0"/>
              <a:t> corrects for compositional bias and is commonly used in RNA-</a:t>
            </a:r>
            <a:r>
              <a:rPr lang="en-US" sz="3600" dirty="0" err="1"/>
              <a:t>Seq</a:t>
            </a:r>
            <a:r>
              <a:rPr lang="en-US" sz="3600" dirty="0"/>
              <a:t> analyses.   </a:t>
            </a:r>
          </a:p>
          <a:p>
            <a:pPr marL="177802" indent="-177802">
              <a:spcAft>
                <a:spcPts val="1200"/>
              </a:spcAft>
              <a:buFont typeface="Arial"/>
              <a:buChar char="•"/>
            </a:pPr>
            <a:r>
              <a:rPr lang="en-US" sz="3600" dirty="0"/>
              <a:t>Internal Reference Scaling (</a:t>
            </a:r>
            <a:r>
              <a:rPr lang="en-US" sz="3600" b="1" dirty="0"/>
              <a:t>IRS</a:t>
            </a:r>
            <a:r>
              <a:rPr lang="en-US" sz="3600" dirty="0"/>
              <a:t>)</a:t>
            </a:r>
            <a:r>
              <a:rPr lang="en-US" sz="3600" baseline="30000" dirty="0"/>
              <a:t>1</a:t>
            </a:r>
            <a:r>
              <a:rPr lang="en-US" sz="3600" dirty="0"/>
              <a:t> uses pooled standard channels to correct random MS2 sampling and adjusts multiple TMT experiments to the same intensity scale.</a:t>
            </a:r>
          </a:p>
        </p:txBody>
      </p:sp>
      <p:sp>
        <p:nvSpPr>
          <p:cNvPr id="43" name="TextBox 42">
            <a:extLst>
              <a:ext uri="{FF2B5EF4-FFF2-40B4-BE49-F238E27FC236}">
                <a16:creationId xmlns:a16="http://schemas.microsoft.com/office/drawing/2014/main" id="{CA17A47F-4FC7-4949-8BE6-033B323ADB89}"/>
              </a:ext>
            </a:extLst>
          </p:cNvPr>
          <p:cNvSpPr txBox="1"/>
          <p:nvPr/>
        </p:nvSpPr>
        <p:spPr>
          <a:xfrm>
            <a:off x="1931788" y="25734951"/>
            <a:ext cx="3374762" cy="4524315"/>
          </a:xfrm>
          <a:prstGeom prst="rect">
            <a:avLst/>
          </a:prstGeom>
          <a:solidFill>
            <a:srgbClr val="FFFFFF">
              <a:alpha val="67000"/>
            </a:srgbClr>
          </a:solidFill>
        </p:spPr>
        <p:txBody>
          <a:bodyPr wrap="square" rtlCol="0">
            <a:spAutoFit/>
          </a:bodyPr>
          <a:lstStyle/>
          <a:p>
            <a:r>
              <a:rPr lang="en-US" sz="3200" b="1" dirty="0">
                <a:effectLst>
                  <a:outerShdw blurRad="50800" dist="38100" dir="2700000" algn="tl" rotWithShape="0">
                    <a:prstClr val="black">
                      <a:alpha val="40000"/>
                    </a:prstClr>
                  </a:outerShdw>
                </a:effectLst>
              </a:rPr>
              <a:t>Figure 1.</a:t>
            </a:r>
            <a:r>
              <a:rPr lang="en-US" sz="3200" b="1" dirty="0"/>
              <a:t> </a:t>
            </a:r>
            <a:r>
              <a:rPr lang="en-US" sz="3200" dirty="0"/>
              <a:t>IRS computes scale factors from pooled standards to adjust all reporter ion channels to a common intensity scale.</a:t>
            </a:r>
            <a:r>
              <a:rPr lang="en-US" sz="3200" b="1" dirty="0"/>
              <a:t> </a:t>
            </a:r>
          </a:p>
        </p:txBody>
      </p:sp>
      <p:sp>
        <p:nvSpPr>
          <p:cNvPr id="15" name="TextBox 14">
            <a:extLst>
              <a:ext uri="{FF2B5EF4-FFF2-40B4-BE49-F238E27FC236}">
                <a16:creationId xmlns:a16="http://schemas.microsoft.com/office/drawing/2014/main" id="{A0D1EC4B-09D6-3247-AD9E-9EC8E287D335}"/>
              </a:ext>
            </a:extLst>
          </p:cNvPr>
          <p:cNvSpPr txBox="1"/>
          <p:nvPr/>
        </p:nvSpPr>
        <p:spPr>
          <a:xfrm>
            <a:off x="15596536" y="15735157"/>
            <a:ext cx="12445065" cy="2062103"/>
          </a:xfrm>
          <a:prstGeom prst="rect">
            <a:avLst/>
          </a:prstGeom>
          <a:solidFill>
            <a:schemeClr val="bg1">
              <a:alpha val="50000"/>
            </a:schemeClr>
          </a:solidFill>
        </p:spPr>
        <p:txBody>
          <a:bodyPr wrap="square" rtlCol="0">
            <a:spAutoFit/>
          </a:bodyPr>
          <a:lstStyle/>
          <a:p>
            <a:r>
              <a:rPr lang="en-US" sz="3200" b="1" dirty="0">
                <a:effectLst>
                  <a:outerShdw blurRad="50800" dist="38100" dir="2700000" algn="tl" rotWithShape="0">
                    <a:prstClr val="black">
                      <a:alpha val="40000"/>
                    </a:prstClr>
                  </a:outerShdw>
                </a:effectLst>
              </a:rPr>
              <a:t>Figure 2.</a:t>
            </a:r>
            <a:r>
              <a:rPr lang="en-US" sz="3200" dirty="0"/>
              <a:t> After SL and TMM normalization, reporter ion intensity distributions are aligned (top left). However, samples cluster by TMT experiment and CVs are large (left). Samples cluster correctly by developmental time after IRS and CVs are dramatically lower (right).</a:t>
            </a:r>
          </a:p>
        </p:txBody>
      </p:sp>
      <p:sp>
        <p:nvSpPr>
          <p:cNvPr id="68" name="Rectangle 67">
            <a:extLst>
              <a:ext uri="{FF2B5EF4-FFF2-40B4-BE49-F238E27FC236}">
                <a16:creationId xmlns:a16="http://schemas.microsoft.com/office/drawing/2014/main" id="{163F2AC3-9E63-C846-8A05-69A204C5B8EB}"/>
              </a:ext>
            </a:extLst>
          </p:cNvPr>
          <p:cNvSpPr/>
          <p:nvPr/>
        </p:nvSpPr>
        <p:spPr>
          <a:xfrm>
            <a:off x="5306553" y="25301176"/>
            <a:ext cx="8693426" cy="555932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grpSp>
        <p:nvGrpSpPr>
          <p:cNvPr id="67" name="Group 66">
            <a:extLst>
              <a:ext uri="{FF2B5EF4-FFF2-40B4-BE49-F238E27FC236}">
                <a16:creationId xmlns:a16="http://schemas.microsoft.com/office/drawing/2014/main" id="{C436306A-777B-E440-9A7D-DDF655F0A0EE}"/>
              </a:ext>
            </a:extLst>
          </p:cNvPr>
          <p:cNvGrpSpPr/>
          <p:nvPr/>
        </p:nvGrpSpPr>
        <p:grpSpPr>
          <a:xfrm>
            <a:off x="5502418" y="25473338"/>
            <a:ext cx="8314236" cy="5392669"/>
            <a:chOff x="5245423" y="25510318"/>
            <a:chExt cx="8314236" cy="5392668"/>
          </a:xfrm>
        </p:grpSpPr>
        <p:sp>
          <p:nvSpPr>
            <p:cNvPr id="20" name="TextBox 19">
              <a:extLst>
                <a:ext uri="{FF2B5EF4-FFF2-40B4-BE49-F238E27FC236}">
                  <a16:creationId xmlns:a16="http://schemas.microsoft.com/office/drawing/2014/main" id="{80858442-A027-6A4A-8017-65A7A95DAC5B}"/>
                </a:ext>
              </a:extLst>
            </p:cNvPr>
            <p:cNvSpPr txBox="1"/>
            <p:nvPr/>
          </p:nvSpPr>
          <p:spPr>
            <a:xfrm>
              <a:off x="8396506" y="27964975"/>
              <a:ext cx="876650" cy="338554"/>
            </a:xfrm>
            <a:prstGeom prst="rect">
              <a:avLst/>
            </a:prstGeom>
            <a:noFill/>
          </p:spPr>
          <p:txBody>
            <a:bodyPr wrap="none" rtlCol="0">
              <a:spAutoFit/>
            </a:bodyPr>
            <a:lstStyle/>
            <a:p>
              <a:r>
                <a:rPr lang="en-US" sz="1600" dirty="0"/>
                <a:t>Avg. #2</a:t>
              </a:r>
            </a:p>
          </p:txBody>
        </p:sp>
        <p:sp>
          <p:nvSpPr>
            <p:cNvPr id="21" name="Rectangle 20">
              <a:extLst>
                <a:ext uri="{FF2B5EF4-FFF2-40B4-BE49-F238E27FC236}">
                  <a16:creationId xmlns:a16="http://schemas.microsoft.com/office/drawing/2014/main" id="{D63CD973-5355-DE4A-8F8F-30744887BCFF}"/>
                </a:ext>
              </a:extLst>
            </p:cNvPr>
            <p:cNvSpPr/>
            <p:nvPr/>
          </p:nvSpPr>
          <p:spPr>
            <a:xfrm>
              <a:off x="7267487" y="26526457"/>
              <a:ext cx="476045" cy="3593452"/>
            </a:xfrm>
            <a:prstGeom prst="rect">
              <a:avLst/>
            </a:prstGeom>
            <a:solidFill>
              <a:srgbClr val="7B77D3"/>
            </a:solidFill>
            <a:ln w="28575">
              <a:solidFill>
                <a:srgbClr val="2100E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sp>
          <p:nvSpPr>
            <p:cNvPr id="22" name="Rectangle 21">
              <a:extLst>
                <a:ext uri="{FF2B5EF4-FFF2-40B4-BE49-F238E27FC236}">
                  <a16:creationId xmlns:a16="http://schemas.microsoft.com/office/drawing/2014/main" id="{4A1D3B20-B6A5-884B-B922-27E34B877AD5}"/>
                </a:ext>
              </a:extLst>
            </p:cNvPr>
            <p:cNvSpPr/>
            <p:nvPr/>
          </p:nvSpPr>
          <p:spPr>
            <a:xfrm>
              <a:off x="8720727" y="28462694"/>
              <a:ext cx="476045" cy="1657217"/>
            </a:xfrm>
            <a:prstGeom prst="rect">
              <a:avLst/>
            </a:prstGeom>
            <a:solidFill>
              <a:srgbClr val="D75855"/>
            </a:solidFill>
            <a:ln w="28575">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sp>
          <p:nvSpPr>
            <p:cNvPr id="23" name="Rectangle 22">
              <a:extLst>
                <a:ext uri="{FF2B5EF4-FFF2-40B4-BE49-F238E27FC236}">
                  <a16:creationId xmlns:a16="http://schemas.microsoft.com/office/drawing/2014/main" id="{6BE62B28-2299-A84E-976A-F29859B6C6F4}"/>
                </a:ext>
              </a:extLst>
            </p:cNvPr>
            <p:cNvSpPr/>
            <p:nvPr/>
          </p:nvSpPr>
          <p:spPr>
            <a:xfrm>
              <a:off x="9597949" y="28154917"/>
              <a:ext cx="476045" cy="1964992"/>
            </a:xfrm>
            <a:prstGeom prst="rect">
              <a:avLst/>
            </a:prstGeom>
            <a:solidFill>
              <a:srgbClr val="F5D517"/>
            </a:solidFill>
            <a:ln w="28575">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sp>
          <p:nvSpPr>
            <p:cNvPr id="24" name="Rectangle 23">
              <a:extLst>
                <a:ext uri="{FF2B5EF4-FFF2-40B4-BE49-F238E27FC236}">
                  <a16:creationId xmlns:a16="http://schemas.microsoft.com/office/drawing/2014/main" id="{504C341A-45BB-ED46-8017-C3597C185C29}"/>
                </a:ext>
              </a:extLst>
            </p:cNvPr>
            <p:cNvSpPr/>
            <p:nvPr/>
          </p:nvSpPr>
          <p:spPr>
            <a:xfrm>
              <a:off x="6371215" y="25964481"/>
              <a:ext cx="476045" cy="4160935"/>
            </a:xfrm>
            <a:prstGeom prst="rect">
              <a:avLst/>
            </a:prstGeom>
            <a:solidFill>
              <a:srgbClr val="20A6D0"/>
            </a:solidFill>
            <a:ln w="28575">
              <a:solidFill>
                <a:srgbClr val="0070C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cxnSp>
          <p:nvCxnSpPr>
            <p:cNvPr id="25" name="Straight Connector 24">
              <a:extLst>
                <a:ext uri="{FF2B5EF4-FFF2-40B4-BE49-F238E27FC236}">
                  <a16:creationId xmlns:a16="http://schemas.microsoft.com/office/drawing/2014/main" id="{3664644B-BF5A-E042-8619-44E2AE02C934}"/>
                </a:ext>
              </a:extLst>
            </p:cNvPr>
            <p:cNvCxnSpPr/>
            <p:nvPr/>
          </p:nvCxnSpPr>
          <p:spPr>
            <a:xfrm>
              <a:off x="5886545" y="25510318"/>
              <a:ext cx="0" cy="4648496"/>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70EBAE3-861A-F24A-BEDD-01454EBFF9AC}"/>
                </a:ext>
              </a:extLst>
            </p:cNvPr>
            <p:cNvCxnSpPr/>
            <p:nvPr/>
          </p:nvCxnSpPr>
          <p:spPr>
            <a:xfrm>
              <a:off x="6180920" y="26259615"/>
              <a:ext cx="1981901" cy="0"/>
            </a:xfrm>
            <a:prstGeom prst="line">
              <a:avLst/>
            </a:prstGeom>
            <a:ln w="31750">
              <a:solidFill>
                <a:srgbClr val="1A1AE4"/>
              </a:solidFill>
              <a:prstDash val="dash"/>
            </a:ln>
            <a:effectLst/>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74903A8B-ECB9-D042-8A15-EA71811EDE47}"/>
                </a:ext>
              </a:extLst>
            </p:cNvPr>
            <p:cNvCxnSpPr/>
            <p:nvPr/>
          </p:nvCxnSpPr>
          <p:spPr>
            <a:xfrm flipV="1">
              <a:off x="8492332" y="28308806"/>
              <a:ext cx="1909421" cy="1"/>
            </a:xfrm>
            <a:prstGeom prst="line">
              <a:avLst/>
            </a:prstGeom>
            <a:ln w="31750">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EB60F41C-D79E-5F47-AE5A-FD33DBE39264}"/>
                </a:ext>
              </a:extLst>
            </p:cNvPr>
            <p:cNvCxnSpPr/>
            <p:nvPr/>
          </p:nvCxnSpPr>
          <p:spPr>
            <a:xfrm>
              <a:off x="8039934" y="26302865"/>
              <a:ext cx="0" cy="1023692"/>
            </a:xfrm>
            <a:prstGeom prst="straightConnector1">
              <a:avLst/>
            </a:prstGeom>
            <a:ln w="31750">
              <a:solidFill>
                <a:srgbClr val="1A1AE4"/>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8F49F44B-92CF-B342-B50B-912D065E4015}"/>
                </a:ext>
              </a:extLst>
            </p:cNvPr>
            <p:cNvCxnSpPr/>
            <p:nvPr/>
          </p:nvCxnSpPr>
          <p:spPr>
            <a:xfrm flipV="1">
              <a:off x="9383738" y="27370161"/>
              <a:ext cx="0" cy="861942"/>
            </a:xfrm>
            <a:prstGeom prst="straightConnector1">
              <a:avLst/>
            </a:prstGeom>
            <a:ln w="3175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C95B4E61-D6EC-2C48-9BF7-A78265076DDC}"/>
                </a:ext>
              </a:extLst>
            </p:cNvPr>
            <p:cNvSpPr txBox="1"/>
            <p:nvPr/>
          </p:nvSpPr>
          <p:spPr>
            <a:xfrm>
              <a:off x="6332506" y="30497368"/>
              <a:ext cx="1508746" cy="400110"/>
            </a:xfrm>
            <a:prstGeom prst="rect">
              <a:avLst/>
            </a:prstGeom>
            <a:noFill/>
          </p:spPr>
          <p:txBody>
            <a:bodyPr wrap="none" rtlCol="0">
              <a:spAutoFit/>
            </a:bodyPr>
            <a:lstStyle/>
            <a:p>
              <a:r>
                <a:rPr lang="en-US" sz="2000" b="1" dirty="0"/>
                <a:t>TMT set #1</a:t>
              </a:r>
            </a:p>
          </p:txBody>
        </p:sp>
        <p:sp>
          <p:nvSpPr>
            <p:cNvPr id="31" name="TextBox 30">
              <a:extLst>
                <a:ext uri="{FF2B5EF4-FFF2-40B4-BE49-F238E27FC236}">
                  <a16:creationId xmlns:a16="http://schemas.microsoft.com/office/drawing/2014/main" id="{3BF193F6-8D3B-2C42-A1C5-55CAAC137862}"/>
                </a:ext>
              </a:extLst>
            </p:cNvPr>
            <p:cNvSpPr txBox="1"/>
            <p:nvPr/>
          </p:nvSpPr>
          <p:spPr>
            <a:xfrm>
              <a:off x="7340384" y="25909776"/>
              <a:ext cx="876651" cy="338554"/>
            </a:xfrm>
            <a:prstGeom prst="rect">
              <a:avLst/>
            </a:prstGeom>
            <a:noFill/>
          </p:spPr>
          <p:txBody>
            <a:bodyPr wrap="none" rtlCol="0">
              <a:spAutoFit/>
            </a:bodyPr>
            <a:lstStyle/>
            <a:p>
              <a:pPr algn="r"/>
              <a:r>
                <a:rPr lang="en-US" sz="1600" dirty="0"/>
                <a:t>Avg. #1</a:t>
              </a:r>
            </a:p>
          </p:txBody>
        </p:sp>
        <p:sp>
          <p:nvSpPr>
            <p:cNvPr id="32" name="TextBox 31">
              <a:extLst>
                <a:ext uri="{FF2B5EF4-FFF2-40B4-BE49-F238E27FC236}">
                  <a16:creationId xmlns:a16="http://schemas.microsoft.com/office/drawing/2014/main" id="{BA717268-A441-304F-B45C-A8010A488A70}"/>
                </a:ext>
              </a:extLst>
            </p:cNvPr>
            <p:cNvSpPr txBox="1"/>
            <p:nvPr/>
          </p:nvSpPr>
          <p:spPr>
            <a:xfrm>
              <a:off x="12095185" y="26912348"/>
              <a:ext cx="1283917" cy="461665"/>
            </a:xfrm>
            <a:prstGeom prst="rect">
              <a:avLst/>
            </a:prstGeom>
            <a:noFill/>
          </p:spPr>
          <p:txBody>
            <a:bodyPr wrap="square" rtlCol="0">
              <a:spAutoFit/>
            </a:bodyPr>
            <a:lstStyle/>
            <a:p>
              <a:r>
                <a:rPr lang="en-US" sz="2000" b="1" dirty="0">
                  <a:latin typeface="Calibri Light" panose="020F0302020204030204" pitchFamily="34" charset="0"/>
                </a:rPr>
                <a:t>IRS </a:t>
              </a:r>
              <a:r>
                <a:rPr lang="en-US" sz="2400" b="1" dirty="0">
                  <a:latin typeface="Calibri Light" panose="020F0302020204030204" pitchFamily="34" charset="0"/>
                </a:rPr>
                <a:t>mean</a:t>
              </a:r>
            </a:p>
          </p:txBody>
        </p:sp>
        <p:sp>
          <p:nvSpPr>
            <p:cNvPr id="33" name="TextBox 32">
              <a:extLst>
                <a:ext uri="{FF2B5EF4-FFF2-40B4-BE49-F238E27FC236}">
                  <a16:creationId xmlns:a16="http://schemas.microsoft.com/office/drawing/2014/main" id="{3C598BCB-7A45-994F-B008-1668A5D588FD}"/>
                </a:ext>
              </a:extLst>
            </p:cNvPr>
            <p:cNvSpPr txBox="1"/>
            <p:nvPr/>
          </p:nvSpPr>
          <p:spPr>
            <a:xfrm>
              <a:off x="8970256" y="26459460"/>
              <a:ext cx="1522666" cy="307777"/>
            </a:xfrm>
            <a:prstGeom prst="rect">
              <a:avLst/>
            </a:prstGeom>
            <a:noFill/>
            <a:ln w="25400">
              <a:solidFill>
                <a:schemeClr val="tx1"/>
              </a:solidFill>
            </a:ln>
          </p:spPr>
          <p:txBody>
            <a:bodyPr wrap="square" rtlCol="0">
              <a:spAutoFit/>
            </a:bodyPr>
            <a:lstStyle/>
            <a:p>
              <a:pPr algn="ctr"/>
              <a:r>
                <a:rPr lang="en-US" sz="1400" b="1" dirty="0"/>
                <a:t>Scaling factors</a:t>
              </a:r>
            </a:p>
          </p:txBody>
        </p:sp>
        <p:cxnSp>
          <p:nvCxnSpPr>
            <p:cNvPr id="36" name="Straight Arrow Connector 35">
              <a:extLst>
                <a:ext uri="{FF2B5EF4-FFF2-40B4-BE49-F238E27FC236}">
                  <a16:creationId xmlns:a16="http://schemas.microsoft.com/office/drawing/2014/main" id="{EB4C55C3-56BF-AB4E-B07D-6CBA9AE91056}"/>
                </a:ext>
              </a:extLst>
            </p:cNvPr>
            <p:cNvCxnSpPr>
              <a:cxnSpLocks/>
            </p:cNvCxnSpPr>
            <p:nvPr/>
          </p:nvCxnSpPr>
          <p:spPr>
            <a:xfrm flipH="1">
              <a:off x="8171017" y="26767237"/>
              <a:ext cx="714897" cy="145111"/>
            </a:xfrm>
            <a:prstGeom prst="straightConnector1">
              <a:avLst/>
            </a:prstGeom>
            <a:ln w="25400">
              <a:solidFill>
                <a:schemeClr val="tx1">
                  <a:alpha val="98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CDB29D5A-212B-B44D-8611-1A91DC5D6018}"/>
                </a:ext>
              </a:extLst>
            </p:cNvPr>
            <p:cNvCxnSpPr>
              <a:cxnSpLocks/>
            </p:cNvCxnSpPr>
            <p:nvPr/>
          </p:nvCxnSpPr>
          <p:spPr>
            <a:xfrm flipH="1">
              <a:off x="9456258" y="26850307"/>
              <a:ext cx="356708" cy="992267"/>
            </a:xfrm>
            <a:prstGeom prst="straightConnector1">
              <a:avLst/>
            </a:prstGeom>
            <a:ln w="254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8" name="TextBox 37">
              <a:extLst>
                <a:ext uri="{FF2B5EF4-FFF2-40B4-BE49-F238E27FC236}">
                  <a16:creationId xmlns:a16="http://schemas.microsoft.com/office/drawing/2014/main" id="{81198F5D-1251-A640-A256-B6F569258262}"/>
                </a:ext>
              </a:extLst>
            </p:cNvPr>
            <p:cNvSpPr txBox="1"/>
            <p:nvPr/>
          </p:nvSpPr>
          <p:spPr>
            <a:xfrm>
              <a:off x="6226763" y="30158814"/>
              <a:ext cx="764953" cy="338554"/>
            </a:xfrm>
            <a:prstGeom prst="rect">
              <a:avLst/>
            </a:prstGeom>
            <a:noFill/>
          </p:spPr>
          <p:txBody>
            <a:bodyPr wrap="none" rtlCol="0">
              <a:spAutoFit/>
            </a:bodyPr>
            <a:lstStyle/>
            <a:p>
              <a:pPr algn="ctr"/>
              <a:r>
                <a:rPr lang="en-US" sz="1600" dirty="0"/>
                <a:t>Pool 1</a:t>
              </a:r>
            </a:p>
          </p:txBody>
        </p:sp>
        <p:sp>
          <p:nvSpPr>
            <p:cNvPr id="39" name="TextBox 38">
              <a:extLst>
                <a:ext uri="{FF2B5EF4-FFF2-40B4-BE49-F238E27FC236}">
                  <a16:creationId xmlns:a16="http://schemas.microsoft.com/office/drawing/2014/main" id="{08BCF42C-E87F-8440-B7FD-6E75E8B4D4A9}"/>
                </a:ext>
              </a:extLst>
            </p:cNvPr>
            <p:cNvSpPr txBox="1"/>
            <p:nvPr/>
          </p:nvSpPr>
          <p:spPr>
            <a:xfrm>
              <a:off x="9453498" y="30144110"/>
              <a:ext cx="764953" cy="338554"/>
            </a:xfrm>
            <a:prstGeom prst="rect">
              <a:avLst/>
            </a:prstGeom>
            <a:noFill/>
          </p:spPr>
          <p:txBody>
            <a:bodyPr wrap="none" rtlCol="0">
              <a:spAutoFit/>
            </a:bodyPr>
            <a:lstStyle/>
            <a:p>
              <a:pPr algn="ctr"/>
              <a:r>
                <a:rPr lang="en-US" sz="1600" dirty="0"/>
                <a:t>Pool 4</a:t>
              </a:r>
            </a:p>
          </p:txBody>
        </p:sp>
        <p:sp>
          <p:nvSpPr>
            <p:cNvPr id="40" name="TextBox 39">
              <a:extLst>
                <a:ext uri="{FF2B5EF4-FFF2-40B4-BE49-F238E27FC236}">
                  <a16:creationId xmlns:a16="http://schemas.microsoft.com/office/drawing/2014/main" id="{C38ED80B-3611-FE43-8A78-0C9535C39BEB}"/>
                </a:ext>
              </a:extLst>
            </p:cNvPr>
            <p:cNvSpPr txBox="1"/>
            <p:nvPr/>
          </p:nvSpPr>
          <p:spPr>
            <a:xfrm>
              <a:off x="8576275" y="30144110"/>
              <a:ext cx="764953" cy="338554"/>
            </a:xfrm>
            <a:prstGeom prst="rect">
              <a:avLst/>
            </a:prstGeom>
            <a:noFill/>
          </p:spPr>
          <p:txBody>
            <a:bodyPr wrap="none" rtlCol="0">
              <a:spAutoFit/>
            </a:bodyPr>
            <a:lstStyle/>
            <a:p>
              <a:pPr algn="ctr"/>
              <a:r>
                <a:rPr lang="en-US" sz="1600" dirty="0"/>
                <a:t>Pool 3</a:t>
              </a:r>
            </a:p>
          </p:txBody>
        </p:sp>
        <p:sp>
          <p:nvSpPr>
            <p:cNvPr id="41" name="TextBox 40">
              <a:extLst>
                <a:ext uri="{FF2B5EF4-FFF2-40B4-BE49-F238E27FC236}">
                  <a16:creationId xmlns:a16="http://schemas.microsoft.com/office/drawing/2014/main" id="{29DDA2E0-2AF9-1C4C-8B95-B0012056FD2A}"/>
                </a:ext>
              </a:extLst>
            </p:cNvPr>
            <p:cNvSpPr txBox="1"/>
            <p:nvPr/>
          </p:nvSpPr>
          <p:spPr>
            <a:xfrm>
              <a:off x="7123035" y="30140271"/>
              <a:ext cx="764953" cy="338554"/>
            </a:xfrm>
            <a:prstGeom prst="rect">
              <a:avLst/>
            </a:prstGeom>
            <a:noFill/>
          </p:spPr>
          <p:txBody>
            <a:bodyPr wrap="none" rtlCol="0">
              <a:spAutoFit/>
            </a:bodyPr>
            <a:lstStyle/>
            <a:p>
              <a:pPr algn="ctr"/>
              <a:r>
                <a:rPr lang="en-US" sz="1600" dirty="0"/>
                <a:t>Pool 2</a:t>
              </a:r>
            </a:p>
          </p:txBody>
        </p:sp>
        <p:sp>
          <p:nvSpPr>
            <p:cNvPr id="42" name="TextBox 41">
              <a:extLst>
                <a:ext uri="{FF2B5EF4-FFF2-40B4-BE49-F238E27FC236}">
                  <a16:creationId xmlns:a16="http://schemas.microsoft.com/office/drawing/2014/main" id="{1C1804F5-B045-5F4A-AFB1-5A3DC1F4C41B}"/>
                </a:ext>
              </a:extLst>
            </p:cNvPr>
            <p:cNvSpPr txBox="1"/>
            <p:nvPr/>
          </p:nvSpPr>
          <p:spPr>
            <a:xfrm>
              <a:off x="8706373" y="30497368"/>
              <a:ext cx="1508746" cy="400110"/>
            </a:xfrm>
            <a:prstGeom prst="rect">
              <a:avLst/>
            </a:prstGeom>
            <a:noFill/>
          </p:spPr>
          <p:txBody>
            <a:bodyPr wrap="none" rtlCol="0">
              <a:spAutoFit/>
            </a:bodyPr>
            <a:lstStyle/>
            <a:p>
              <a:r>
                <a:rPr lang="en-US" sz="2000" b="1" dirty="0"/>
                <a:t>TMT set #2</a:t>
              </a:r>
            </a:p>
          </p:txBody>
        </p:sp>
        <p:sp>
          <p:nvSpPr>
            <p:cNvPr id="44" name="TextBox 43">
              <a:extLst>
                <a:ext uri="{FF2B5EF4-FFF2-40B4-BE49-F238E27FC236}">
                  <a16:creationId xmlns:a16="http://schemas.microsoft.com/office/drawing/2014/main" id="{3BD9C8FC-DA63-6E4D-B98E-B41167267633}"/>
                </a:ext>
              </a:extLst>
            </p:cNvPr>
            <p:cNvSpPr txBox="1"/>
            <p:nvPr/>
          </p:nvSpPr>
          <p:spPr>
            <a:xfrm rot="16200000">
              <a:off x="3842475" y="27495493"/>
              <a:ext cx="3390671" cy="584775"/>
            </a:xfrm>
            <a:prstGeom prst="rect">
              <a:avLst/>
            </a:prstGeom>
            <a:noFill/>
          </p:spPr>
          <p:txBody>
            <a:bodyPr wrap="none" rtlCol="0">
              <a:spAutoFit/>
            </a:bodyPr>
            <a:lstStyle/>
            <a:p>
              <a:r>
                <a:rPr lang="en-US" sz="3200" b="1" dirty="0"/>
                <a:t>Intensity</a:t>
              </a:r>
              <a:r>
                <a:rPr lang="en-US" sz="2400" b="1" dirty="0"/>
                <a:t> </a:t>
              </a:r>
              <a:r>
                <a:rPr lang="en-US" sz="2400" i="1" dirty="0"/>
                <a:t>(protein X)</a:t>
              </a:r>
            </a:p>
          </p:txBody>
        </p:sp>
        <p:sp>
          <p:nvSpPr>
            <p:cNvPr id="45" name="TextBox 44">
              <a:extLst>
                <a:ext uri="{FF2B5EF4-FFF2-40B4-BE49-F238E27FC236}">
                  <a16:creationId xmlns:a16="http://schemas.microsoft.com/office/drawing/2014/main" id="{C117740C-6ABA-1345-8A6C-4A8F0674E140}"/>
                </a:ext>
              </a:extLst>
            </p:cNvPr>
            <p:cNvSpPr txBox="1"/>
            <p:nvPr/>
          </p:nvSpPr>
          <p:spPr>
            <a:xfrm>
              <a:off x="11114739" y="27318617"/>
              <a:ext cx="876650" cy="338554"/>
            </a:xfrm>
            <a:prstGeom prst="rect">
              <a:avLst/>
            </a:prstGeom>
            <a:noFill/>
          </p:spPr>
          <p:txBody>
            <a:bodyPr wrap="none" rtlCol="0">
              <a:spAutoFit/>
            </a:bodyPr>
            <a:lstStyle/>
            <a:p>
              <a:r>
                <a:rPr lang="en-US" sz="1600" dirty="0"/>
                <a:t>Avg. #3</a:t>
              </a:r>
            </a:p>
          </p:txBody>
        </p:sp>
        <p:sp>
          <p:nvSpPr>
            <p:cNvPr id="46" name="Rectangle 45">
              <a:extLst>
                <a:ext uri="{FF2B5EF4-FFF2-40B4-BE49-F238E27FC236}">
                  <a16:creationId xmlns:a16="http://schemas.microsoft.com/office/drawing/2014/main" id="{8051106D-9714-FA46-981D-2952B2E8CA95}"/>
                </a:ext>
              </a:extLst>
            </p:cNvPr>
            <p:cNvSpPr/>
            <p:nvPr/>
          </p:nvSpPr>
          <p:spPr>
            <a:xfrm>
              <a:off x="11212580" y="27842574"/>
              <a:ext cx="476045" cy="2282846"/>
            </a:xfrm>
            <a:prstGeom prst="rect">
              <a:avLst/>
            </a:prstGeom>
            <a:solidFill>
              <a:srgbClr val="369664"/>
            </a:solidFill>
            <a:ln w="28575">
              <a:solidFill>
                <a:srgbClr val="2A7E5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sp>
          <p:nvSpPr>
            <p:cNvPr id="47" name="Rectangle 46">
              <a:extLst>
                <a:ext uri="{FF2B5EF4-FFF2-40B4-BE49-F238E27FC236}">
                  <a16:creationId xmlns:a16="http://schemas.microsoft.com/office/drawing/2014/main" id="{CB964D21-DB97-7A4C-87D3-45D4922DFCFA}"/>
                </a:ext>
              </a:extLst>
            </p:cNvPr>
            <p:cNvSpPr/>
            <p:nvPr/>
          </p:nvSpPr>
          <p:spPr>
            <a:xfrm>
              <a:off x="12089802" y="27411603"/>
              <a:ext cx="476045" cy="2713814"/>
            </a:xfrm>
            <a:prstGeom prst="rect">
              <a:avLst/>
            </a:prstGeom>
            <a:solidFill>
              <a:srgbClr val="9DD961"/>
            </a:solidFill>
            <a:ln w="28575">
              <a:solidFill>
                <a:srgbClr val="00B05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9675"/>
            </a:p>
          </p:txBody>
        </p:sp>
        <p:cxnSp>
          <p:nvCxnSpPr>
            <p:cNvPr id="48" name="Straight Connector 47">
              <a:extLst>
                <a:ext uri="{FF2B5EF4-FFF2-40B4-BE49-F238E27FC236}">
                  <a16:creationId xmlns:a16="http://schemas.microsoft.com/office/drawing/2014/main" id="{2C900184-483A-D642-A3CD-F8E7003760FC}"/>
                </a:ext>
              </a:extLst>
            </p:cNvPr>
            <p:cNvCxnSpPr/>
            <p:nvPr/>
          </p:nvCxnSpPr>
          <p:spPr>
            <a:xfrm>
              <a:off x="10918416" y="27638039"/>
              <a:ext cx="1928471" cy="0"/>
            </a:xfrm>
            <a:prstGeom prst="line">
              <a:avLst/>
            </a:prstGeom>
            <a:ln w="31750">
              <a:solidFill>
                <a:srgbClr val="008000"/>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991B5E84-A386-A742-8D55-3F660ECFE2D6}"/>
                </a:ext>
              </a:extLst>
            </p:cNvPr>
            <p:cNvCxnSpPr/>
            <p:nvPr/>
          </p:nvCxnSpPr>
          <p:spPr>
            <a:xfrm flipV="1">
              <a:off x="10986422" y="27385271"/>
              <a:ext cx="0" cy="200700"/>
            </a:xfrm>
            <a:prstGeom prst="straightConnector1">
              <a:avLst/>
            </a:prstGeom>
            <a:ln w="31750">
              <a:solidFill>
                <a:srgbClr val="008000"/>
              </a:solidFill>
              <a:tailEnd type="arrow"/>
            </a:ln>
            <a:effectLst/>
          </p:spPr>
          <p:style>
            <a:lnRef idx="2">
              <a:schemeClr val="accent1"/>
            </a:lnRef>
            <a:fillRef idx="0">
              <a:schemeClr val="accent1"/>
            </a:fillRef>
            <a:effectRef idx="1">
              <a:schemeClr val="accent1"/>
            </a:effectRef>
            <a:fontRef idx="minor">
              <a:schemeClr val="tx1"/>
            </a:fontRef>
          </p:style>
        </p:cxnSp>
        <p:sp>
          <p:nvSpPr>
            <p:cNvPr id="50" name="TextBox 49">
              <a:extLst>
                <a:ext uri="{FF2B5EF4-FFF2-40B4-BE49-F238E27FC236}">
                  <a16:creationId xmlns:a16="http://schemas.microsoft.com/office/drawing/2014/main" id="{322A7AB8-7D88-E04F-8BBB-A881B0CF73BF}"/>
                </a:ext>
              </a:extLst>
            </p:cNvPr>
            <p:cNvSpPr txBox="1"/>
            <p:nvPr/>
          </p:nvSpPr>
          <p:spPr>
            <a:xfrm>
              <a:off x="11945351" y="30149618"/>
              <a:ext cx="764953" cy="338554"/>
            </a:xfrm>
            <a:prstGeom prst="rect">
              <a:avLst/>
            </a:prstGeom>
            <a:noFill/>
          </p:spPr>
          <p:txBody>
            <a:bodyPr wrap="none" rtlCol="0">
              <a:spAutoFit/>
            </a:bodyPr>
            <a:lstStyle/>
            <a:p>
              <a:pPr algn="ctr"/>
              <a:r>
                <a:rPr lang="en-US" sz="1600" dirty="0"/>
                <a:t>Pool 6</a:t>
              </a:r>
            </a:p>
          </p:txBody>
        </p:sp>
        <p:sp>
          <p:nvSpPr>
            <p:cNvPr id="51" name="TextBox 50">
              <a:extLst>
                <a:ext uri="{FF2B5EF4-FFF2-40B4-BE49-F238E27FC236}">
                  <a16:creationId xmlns:a16="http://schemas.microsoft.com/office/drawing/2014/main" id="{E07C8DE6-FBE9-7445-B999-2D14B9C5BED8}"/>
                </a:ext>
              </a:extLst>
            </p:cNvPr>
            <p:cNvSpPr txBox="1"/>
            <p:nvPr/>
          </p:nvSpPr>
          <p:spPr>
            <a:xfrm>
              <a:off x="11126184" y="30149618"/>
              <a:ext cx="764953" cy="338554"/>
            </a:xfrm>
            <a:prstGeom prst="rect">
              <a:avLst/>
            </a:prstGeom>
            <a:noFill/>
          </p:spPr>
          <p:txBody>
            <a:bodyPr wrap="none" rtlCol="0">
              <a:spAutoFit/>
            </a:bodyPr>
            <a:lstStyle/>
            <a:p>
              <a:pPr algn="ctr"/>
              <a:r>
                <a:rPr lang="en-US" sz="1600" dirty="0"/>
                <a:t>Pool 5</a:t>
              </a:r>
            </a:p>
          </p:txBody>
        </p:sp>
        <p:sp>
          <p:nvSpPr>
            <p:cNvPr id="52" name="TextBox 51">
              <a:extLst>
                <a:ext uri="{FF2B5EF4-FFF2-40B4-BE49-F238E27FC236}">
                  <a16:creationId xmlns:a16="http://schemas.microsoft.com/office/drawing/2014/main" id="{AD80DF15-C0C2-EA4D-AF42-8B54D2EFB7CE}"/>
                </a:ext>
              </a:extLst>
            </p:cNvPr>
            <p:cNvSpPr txBox="1"/>
            <p:nvPr/>
          </p:nvSpPr>
          <p:spPr>
            <a:xfrm>
              <a:off x="11219491" y="30502876"/>
              <a:ext cx="1508746" cy="400110"/>
            </a:xfrm>
            <a:prstGeom prst="rect">
              <a:avLst/>
            </a:prstGeom>
            <a:noFill/>
          </p:spPr>
          <p:txBody>
            <a:bodyPr wrap="none" rtlCol="0">
              <a:spAutoFit/>
            </a:bodyPr>
            <a:lstStyle/>
            <a:p>
              <a:r>
                <a:rPr lang="en-US" sz="2000" b="1" dirty="0"/>
                <a:t>TMT set #3</a:t>
              </a:r>
            </a:p>
          </p:txBody>
        </p:sp>
        <p:cxnSp>
          <p:nvCxnSpPr>
            <p:cNvPr id="53" name="Straight Connector 52">
              <a:extLst>
                <a:ext uri="{FF2B5EF4-FFF2-40B4-BE49-F238E27FC236}">
                  <a16:creationId xmlns:a16="http://schemas.microsoft.com/office/drawing/2014/main" id="{E98EEE00-57E9-834A-8408-98208B8D126B}"/>
                </a:ext>
              </a:extLst>
            </p:cNvPr>
            <p:cNvCxnSpPr/>
            <p:nvPr/>
          </p:nvCxnSpPr>
          <p:spPr>
            <a:xfrm>
              <a:off x="6088287" y="27366221"/>
              <a:ext cx="7149662" cy="2474"/>
            </a:xfrm>
            <a:prstGeom prst="line">
              <a:avLst/>
            </a:prstGeom>
            <a:ln w="38100">
              <a:solidFill>
                <a:srgbClr val="712AAC"/>
              </a:solidFill>
              <a:prstDash val="lgDash"/>
            </a:ln>
            <a:effectLst/>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F6E6A284-3EB4-0D47-B6DB-FC20724E70CD}"/>
                </a:ext>
              </a:extLst>
            </p:cNvPr>
            <p:cNvCxnSpPr/>
            <p:nvPr/>
          </p:nvCxnSpPr>
          <p:spPr>
            <a:xfrm flipH="1">
              <a:off x="5886549" y="30134943"/>
              <a:ext cx="7351400" cy="0"/>
            </a:xfrm>
            <a:prstGeom prst="line">
              <a:avLst/>
            </a:prstGeom>
            <a:ln w="5715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8F8344BC-90E6-5E4A-ABE2-0447CE5F9674}"/>
                </a:ext>
              </a:extLst>
            </p:cNvPr>
            <p:cNvCxnSpPr/>
            <p:nvPr/>
          </p:nvCxnSpPr>
          <p:spPr>
            <a:xfrm>
              <a:off x="10221111" y="26850307"/>
              <a:ext cx="667019" cy="693292"/>
            </a:xfrm>
            <a:prstGeom prst="straightConnector1">
              <a:avLst/>
            </a:prstGeom>
            <a:ln w="254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B3E35705-D9C9-A749-90C1-2D67001687DF}"/>
                </a:ext>
              </a:extLst>
            </p:cNvPr>
            <p:cNvSpPr txBox="1"/>
            <p:nvPr/>
          </p:nvSpPr>
          <p:spPr>
            <a:xfrm>
              <a:off x="10895147" y="25653398"/>
              <a:ext cx="2664512" cy="461665"/>
            </a:xfrm>
            <a:prstGeom prst="rect">
              <a:avLst/>
            </a:prstGeom>
            <a:noFill/>
          </p:spPr>
          <p:txBody>
            <a:bodyPr wrap="none" rtlCol="0">
              <a:spAutoFit/>
            </a:bodyPr>
            <a:lstStyle/>
            <a:p>
              <a:r>
                <a:rPr lang="en-US" sz="2400" i="1" dirty="0"/>
                <a:t>Figure from Ref. 1</a:t>
              </a:r>
            </a:p>
          </p:txBody>
        </p:sp>
      </p:grpSp>
      <p:sp>
        <p:nvSpPr>
          <p:cNvPr id="69" name="TextBox 68">
            <a:extLst>
              <a:ext uri="{FF2B5EF4-FFF2-40B4-BE49-F238E27FC236}">
                <a16:creationId xmlns:a16="http://schemas.microsoft.com/office/drawing/2014/main" id="{B4D41DA6-25D6-3E40-9AED-F4C2261D70AD}"/>
              </a:ext>
            </a:extLst>
          </p:cNvPr>
          <p:cNvSpPr txBox="1"/>
          <p:nvPr/>
        </p:nvSpPr>
        <p:spPr>
          <a:xfrm>
            <a:off x="15571136" y="29843370"/>
            <a:ext cx="12445065" cy="1077218"/>
          </a:xfrm>
          <a:prstGeom prst="rect">
            <a:avLst/>
          </a:prstGeom>
          <a:solidFill>
            <a:schemeClr val="bg1">
              <a:alpha val="50000"/>
            </a:schemeClr>
          </a:solidFill>
        </p:spPr>
        <p:txBody>
          <a:bodyPr wrap="square" rtlCol="0">
            <a:spAutoFit/>
          </a:bodyPr>
          <a:lstStyle/>
          <a:p>
            <a:r>
              <a:rPr lang="en-US" sz="3200" b="1" dirty="0">
                <a:effectLst>
                  <a:outerShdw blurRad="50800" dist="38100" dir="2700000" algn="tl" rotWithShape="0">
                    <a:prstClr val="black">
                      <a:alpha val="40000"/>
                    </a:prstClr>
                  </a:outerShdw>
                </a:effectLst>
              </a:rPr>
              <a:t>Figure 3.</a:t>
            </a:r>
            <a:r>
              <a:rPr lang="en-US" sz="3200" dirty="0"/>
              <a:t> Intra-replicate scatter plots without IRS (left) and with IRS (right) for embryonic 18d (top) and postnatal 6d samples (bottom).</a:t>
            </a:r>
          </a:p>
        </p:txBody>
      </p:sp>
      <p:pic>
        <p:nvPicPr>
          <p:cNvPr id="70" name="Picture 69">
            <a:extLst>
              <a:ext uri="{FF2B5EF4-FFF2-40B4-BE49-F238E27FC236}">
                <a16:creationId xmlns:a16="http://schemas.microsoft.com/office/drawing/2014/main" id="{3ADAF5C3-7E96-0841-BE3C-1ED2E4F8B7BB}"/>
              </a:ext>
            </a:extLst>
          </p:cNvPr>
          <p:cNvPicPr>
            <a:picLocks noChangeAspect="1"/>
          </p:cNvPicPr>
          <p:nvPr/>
        </p:nvPicPr>
        <p:blipFill>
          <a:blip r:embed="rId3"/>
          <a:stretch>
            <a:fillRect/>
          </a:stretch>
        </p:blipFill>
        <p:spPr>
          <a:xfrm>
            <a:off x="15596535" y="18401194"/>
            <a:ext cx="6350000" cy="5791200"/>
          </a:xfrm>
          <a:prstGeom prst="rect">
            <a:avLst/>
          </a:prstGeom>
        </p:spPr>
      </p:pic>
      <p:pic>
        <p:nvPicPr>
          <p:cNvPr id="71" name="Picture 70">
            <a:extLst>
              <a:ext uri="{FF2B5EF4-FFF2-40B4-BE49-F238E27FC236}">
                <a16:creationId xmlns:a16="http://schemas.microsoft.com/office/drawing/2014/main" id="{1A452F16-1F04-494F-A0C4-6B03CA0D6677}"/>
              </a:ext>
            </a:extLst>
          </p:cNvPr>
          <p:cNvPicPr>
            <a:picLocks noChangeAspect="1"/>
          </p:cNvPicPr>
          <p:nvPr/>
        </p:nvPicPr>
        <p:blipFill>
          <a:blip r:embed="rId4"/>
          <a:stretch>
            <a:fillRect/>
          </a:stretch>
        </p:blipFill>
        <p:spPr>
          <a:xfrm>
            <a:off x="21933283" y="18401194"/>
            <a:ext cx="6350000" cy="5791200"/>
          </a:xfrm>
          <a:prstGeom prst="rect">
            <a:avLst/>
          </a:prstGeom>
        </p:spPr>
      </p:pic>
      <p:pic>
        <p:nvPicPr>
          <p:cNvPr id="72" name="Picture 71">
            <a:extLst>
              <a:ext uri="{FF2B5EF4-FFF2-40B4-BE49-F238E27FC236}">
                <a16:creationId xmlns:a16="http://schemas.microsoft.com/office/drawing/2014/main" id="{1177B12E-1C60-6F4D-A6E4-EB6530FFB157}"/>
              </a:ext>
            </a:extLst>
          </p:cNvPr>
          <p:cNvPicPr>
            <a:picLocks noChangeAspect="1"/>
          </p:cNvPicPr>
          <p:nvPr/>
        </p:nvPicPr>
        <p:blipFill>
          <a:blip r:embed="rId5"/>
          <a:stretch>
            <a:fillRect/>
          </a:stretch>
        </p:blipFill>
        <p:spPr>
          <a:xfrm>
            <a:off x="15567030" y="24076921"/>
            <a:ext cx="6350000" cy="5791200"/>
          </a:xfrm>
          <a:prstGeom prst="rect">
            <a:avLst/>
          </a:prstGeom>
        </p:spPr>
      </p:pic>
      <p:pic>
        <p:nvPicPr>
          <p:cNvPr id="73" name="Picture 72">
            <a:extLst>
              <a:ext uri="{FF2B5EF4-FFF2-40B4-BE49-F238E27FC236}">
                <a16:creationId xmlns:a16="http://schemas.microsoft.com/office/drawing/2014/main" id="{29F0A2CC-1DE2-5246-BBFE-5586A0A81899}"/>
              </a:ext>
            </a:extLst>
          </p:cNvPr>
          <p:cNvPicPr>
            <a:picLocks noChangeAspect="1"/>
          </p:cNvPicPr>
          <p:nvPr/>
        </p:nvPicPr>
        <p:blipFill>
          <a:blip r:embed="rId6"/>
          <a:stretch>
            <a:fillRect/>
          </a:stretch>
        </p:blipFill>
        <p:spPr>
          <a:xfrm>
            <a:off x="21918817" y="24076921"/>
            <a:ext cx="6350000" cy="5791200"/>
          </a:xfrm>
          <a:prstGeom prst="rect">
            <a:avLst/>
          </a:prstGeom>
        </p:spPr>
      </p:pic>
      <p:sp>
        <p:nvSpPr>
          <p:cNvPr id="84" name="TextBox 83">
            <a:extLst>
              <a:ext uri="{FF2B5EF4-FFF2-40B4-BE49-F238E27FC236}">
                <a16:creationId xmlns:a16="http://schemas.microsoft.com/office/drawing/2014/main" id="{C555AB87-F304-B645-A7EA-1BEC864983E0}"/>
              </a:ext>
            </a:extLst>
          </p:cNvPr>
          <p:cNvSpPr txBox="1"/>
          <p:nvPr/>
        </p:nvSpPr>
        <p:spPr>
          <a:xfrm>
            <a:off x="29199172" y="8235882"/>
            <a:ext cx="4899945" cy="10926068"/>
          </a:xfrm>
          <a:prstGeom prst="rect">
            <a:avLst/>
          </a:prstGeom>
          <a:solidFill>
            <a:schemeClr val="bg1">
              <a:alpha val="50000"/>
            </a:schemeClr>
          </a:solidFill>
        </p:spPr>
        <p:txBody>
          <a:bodyPr wrap="square" rtlCol="0">
            <a:spAutoFit/>
          </a:bodyPr>
          <a:lstStyle/>
          <a:p>
            <a:r>
              <a:rPr lang="en-US" sz="3200" b="1" dirty="0">
                <a:effectLst>
                  <a:outerShdw blurRad="50800" dist="38100" dir="2700000" algn="tl" rotWithShape="0">
                    <a:prstClr val="black">
                      <a:alpha val="40000"/>
                    </a:prstClr>
                  </a:outerShdw>
                </a:effectLst>
              </a:rPr>
              <a:t>Figure 4. </a:t>
            </a:r>
            <a:r>
              <a:rPr lang="en-US" sz="3200" dirty="0"/>
              <a:t>The genomics package edgeR</a:t>
            </a:r>
            <a:r>
              <a:rPr lang="en-US" sz="3200" baseline="30000" dirty="0"/>
              <a:t>4</a:t>
            </a:r>
            <a:r>
              <a:rPr lang="en-US" sz="3200" dirty="0"/>
              <a:t> was used for differential expression testing. Top panel is SL normalized data; bottom panel is SL/IRS normalized data. TMM normalization was not used. E15 and E18 were combined into an “early” sample; P6 and P9 were combined into a “late” sample. The majority of proteins should be down regulated in the late sample due to over-expression of crystallins in lens. There were dramatically more statistically significant down-regulated candidates with IRS.</a:t>
            </a:r>
          </a:p>
        </p:txBody>
      </p:sp>
      <p:sp>
        <p:nvSpPr>
          <p:cNvPr id="88" name="TextBox 87">
            <a:extLst>
              <a:ext uri="{FF2B5EF4-FFF2-40B4-BE49-F238E27FC236}">
                <a16:creationId xmlns:a16="http://schemas.microsoft.com/office/drawing/2014/main" id="{725F9535-2F08-8C43-BE41-50FD746338E9}"/>
              </a:ext>
            </a:extLst>
          </p:cNvPr>
          <p:cNvSpPr txBox="1"/>
          <p:nvPr/>
        </p:nvSpPr>
        <p:spPr>
          <a:xfrm>
            <a:off x="29239666" y="20576992"/>
            <a:ext cx="12761629" cy="2677656"/>
          </a:xfrm>
          <a:prstGeom prst="rect">
            <a:avLst/>
          </a:prstGeom>
          <a:solidFill>
            <a:srgbClr val="FFFFFF">
              <a:alpha val="67000"/>
            </a:srgbClr>
          </a:solidFill>
        </p:spPr>
        <p:txBody>
          <a:bodyPr wrap="square" rtlCol="0">
            <a:spAutoFit/>
          </a:bodyPr>
          <a:lstStyle/>
          <a:p>
            <a:pPr>
              <a:spcAft>
                <a:spcPts val="1200"/>
              </a:spcAft>
            </a:pPr>
            <a:r>
              <a:rPr lang="en-US" sz="4000" b="1" dirty="0">
                <a:effectLst>
                  <a:outerShdw blurRad="50800" dist="50800" dir="2700000">
                    <a:srgbClr val="000000">
                      <a:alpha val="43000"/>
                    </a:srgbClr>
                  </a:outerShdw>
                </a:effectLst>
              </a:rPr>
              <a:t>Summary:  </a:t>
            </a:r>
          </a:p>
          <a:p>
            <a:pPr marL="177802" indent="-177802">
              <a:spcAft>
                <a:spcPts val="1200"/>
              </a:spcAft>
              <a:buFont typeface="Arial"/>
              <a:buChar char="•"/>
            </a:pPr>
            <a:r>
              <a:rPr lang="en-US" sz="3600" u="sng" dirty="0"/>
              <a:t>I</a:t>
            </a:r>
            <a:r>
              <a:rPr lang="en-US" sz="3600" dirty="0"/>
              <a:t>nternal </a:t>
            </a:r>
            <a:r>
              <a:rPr lang="en-US" sz="3600" u="sng" dirty="0"/>
              <a:t>R</a:t>
            </a:r>
            <a:r>
              <a:rPr lang="en-US" sz="3600" dirty="0"/>
              <a:t>eference </a:t>
            </a:r>
            <a:r>
              <a:rPr lang="en-US" sz="3600" u="sng" dirty="0"/>
              <a:t>S</a:t>
            </a:r>
            <a:r>
              <a:rPr lang="en-US" sz="3600" dirty="0"/>
              <a:t>caling is a unique normalization method that corrects random MS2 sampling.</a:t>
            </a:r>
          </a:p>
          <a:p>
            <a:pPr marL="177802" indent="-177802">
              <a:spcAft>
                <a:spcPts val="1200"/>
              </a:spcAft>
              <a:buFont typeface="Arial"/>
              <a:buChar char="•"/>
            </a:pPr>
            <a:r>
              <a:rPr lang="en-US" sz="3600" dirty="0"/>
              <a:t>IRS is a critical component in multi-TMT experiments.  </a:t>
            </a:r>
          </a:p>
        </p:txBody>
      </p:sp>
      <p:sp>
        <p:nvSpPr>
          <p:cNvPr id="2" name="TextBox 1">
            <a:extLst>
              <a:ext uri="{FF2B5EF4-FFF2-40B4-BE49-F238E27FC236}">
                <a16:creationId xmlns:a16="http://schemas.microsoft.com/office/drawing/2014/main" id="{88EB72C3-4DF4-B74E-BADE-F446E338B3DD}"/>
              </a:ext>
            </a:extLst>
          </p:cNvPr>
          <p:cNvSpPr txBox="1"/>
          <p:nvPr/>
        </p:nvSpPr>
        <p:spPr>
          <a:xfrm>
            <a:off x="17666352" y="6290819"/>
            <a:ext cx="2159566" cy="523220"/>
          </a:xfrm>
          <a:prstGeom prst="rect">
            <a:avLst/>
          </a:prstGeom>
          <a:noFill/>
        </p:spPr>
        <p:txBody>
          <a:bodyPr wrap="none" rtlCol="0">
            <a:spAutoFit/>
          </a:bodyPr>
          <a:lstStyle/>
          <a:p>
            <a:r>
              <a:rPr lang="en-US" sz="2800" b="1" dirty="0"/>
              <a:t>without IRS</a:t>
            </a:r>
          </a:p>
        </p:txBody>
      </p:sp>
      <p:sp>
        <p:nvSpPr>
          <p:cNvPr id="61" name="TextBox 60">
            <a:extLst>
              <a:ext uri="{FF2B5EF4-FFF2-40B4-BE49-F238E27FC236}">
                <a16:creationId xmlns:a16="http://schemas.microsoft.com/office/drawing/2014/main" id="{5C48D307-CF49-B946-B893-979CB68DAF5E}"/>
              </a:ext>
            </a:extLst>
          </p:cNvPr>
          <p:cNvSpPr txBox="1"/>
          <p:nvPr/>
        </p:nvSpPr>
        <p:spPr>
          <a:xfrm>
            <a:off x="24308225" y="6290819"/>
            <a:ext cx="1600118" cy="523220"/>
          </a:xfrm>
          <a:prstGeom prst="rect">
            <a:avLst/>
          </a:prstGeom>
          <a:noFill/>
        </p:spPr>
        <p:txBody>
          <a:bodyPr wrap="none" rtlCol="0">
            <a:spAutoFit/>
          </a:bodyPr>
          <a:lstStyle/>
          <a:p>
            <a:r>
              <a:rPr lang="en-US" sz="2800" b="1" dirty="0"/>
              <a:t>with IRS</a:t>
            </a:r>
          </a:p>
        </p:txBody>
      </p:sp>
      <p:sp>
        <p:nvSpPr>
          <p:cNvPr id="62" name="TextBox 61">
            <a:extLst>
              <a:ext uri="{FF2B5EF4-FFF2-40B4-BE49-F238E27FC236}">
                <a16:creationId xmlns:a16="http://schemas.microsoft.com/office/drawing/2014/main" id="{582A281E-75F4-8244-97B8-70FDBA2BEA5D}"/>
              </a:ext>
            </a:extLst>
          </p:cNvPr>
          <p:cNvSpPr txBox="1"/>
          <p:nvPr/>
        </p:nvSpPr>
        <p:spPr>
          <a:xfrm>
            <a:off x="17666352" y="6300246"/>
            <a:ext cx="2159566" cy="523220"/>
          </a:xfrm>
          <a:prstGeom prst="rect">
            <a:avLst/>
          </a:prstGeom>
          <a:noFill/>
        </p:spPr>
        <p:txBody>
          <a:bodyPr wrap="none" rtlCol="0">
            <a:spAutoFit/>
          </a:bodyPr>
          <a:lstStyle/>
          <a:p>
            <a:r>
              <a:rPr lang="en-US" sz="2800" b="1" dirty="0"/>
              <a:t>without IRS</a:t>
            </a:r>
          </a:p>
        </p:txBody>
      </p:sp>
      <p:sp>
        <p:nvSpPr>
          <p:cNvPr id="65" name="TextBox 64">
            <a:extLst>
              <a:ext uri="{FF2B5EF4-FFF2-40B4-BE49-F238E27FC236}">
                <a16:creationId xmlns:a16="http://schemas.microsoft.com/office/drawing/2014/main" id="{CE8A1E20-3297-2F42-9FC1-EE7BD34B0976}"/>
              </a:ext>
            </a:extLst>
          </p:cNvPr>
          <p:cNvSpPr txBox="1"/>
          <p:nvPr/>
        </p:nvSpPr>
        <p:spPr>
          <a:xfrm>
            <a:off x="24452597" y="17956413"/>
            <a:ext cx="1600118" cy="523220"/>
          </a:xfrm>
          <a:prstGeom prst="rect">
            <a:avLst/>
          </a:prstGeom>
          <a:noFill/>
        </p:spPr>
        <p:txBody>
          <a:bodyPr wrap="none" rtlCol="0">
            <a:spAutoFit/>
          </a:bodyPr>
          <a:lstStyle/>
          <a:p>
            <a:r>
              <a:rPr lang="en-US" sz="2800" b="1" dirty="0"/>
              <a:t>with IRS</a:t>
            </a:r>
          </a:p>
        </p:txBody>
      </p:sp>
      <p:sp>
        <p:nvSpPr>
          <p:cNvPr id="66" name="TextBox 65">
            <a:extLst>
              <a:ext uri="{FF2B5EF4-FFF2-40B4-BE49-F238E27FC236}">
                <a16:creationId xmlns:a16="http://schemas.microsoft.com/office/drawing/2014/main" id="{715D7EF4-7C69-AC43-97D2-A3B14431D7CD}"/>
              </a:ext>
            </a:extLst>
          </p:cNvPr>
          <p:cNvSpPr txBox="1"/>
          <p:nvPr/>
        </p:nvSpPr>
        <p:spPr>
          <a:xfrm>
            <a:off x="17810724" y="17965840"/>
            <a:ext cx="2159566" cy="523220"/>
          </a:xfrm>
          <a:prstGeom prst="rect">
            <a:avLst/>
          </a:prstGeom>
          <a:noFill/>
        </p:spPr>
        <p:txBody>
          <a:bodyPr wrap="none" rtlCol="0">
            <a:spAutoFit/>
          </a:bodyPr>
          <a:lstStyle/>
          <a:p>
            <a:r>
              <a:rPr lang="en-US" sz="2800" b="1" dirty="0"/>
              <a:t>without IRS</a:t>
            </a:r>
          </a:p>
        </p:txBody>
      </p:sp>
      <p:pic>
        <p:nvPicPr>
          <p:cNvPr id="8" name="Picture 7">
            <a:extLst>
              <a:ext uri="{FF2B5EF4-FFF2-40B4-BE49-F238E27FC236}">
                <a16:creationId xmlns:a16="http://schemas.microsoft.com/office/drawing/2014/main" id="{8C609E84-74C2-0A46-BCB2-E312C5CBADD3}"/>
              </a:ext>
            </a:extLst>
          </p:cNvPr>
          <p:cNvPicPr>
            <a:picLocks noChangeAspect="1"/>
          </p:cNvPicPr>
          <p:nvPr/>
        </p:nvPicPr>
        <p:blipFill>
          <a:blip r:embed="rId7"/>
          <a:stretch>
            <a:fillRect/>
          </a:stretch>
        </p:blipFill>
        <p:spPr>
          <a:xfrm>
            <a:off x="34039528" y="6300246"/>
            <a:ext cx="7620000" cy="7416800"/>
          </a:xfrm>
          <a:prstGeom prst="rect">
            <a:avLst/>
          </a:prstGeom>
        </p:spPr>
      </p:pic>
      <p:pic>
        <p:nvPicPr>
          <p:cNvPr id="9" name="Picture 8">
            <a:extLst>
              <a:ext uri="{FF2B5EF4-FFF2-40B4-BE49-F238E27FC236}">
                <a16:creationId xmlns:a16="http://schemas.microsoft.com/office/drawing/2014/main" id="{29989C5B-FDB5-C24B-8C24-9883551EFECB}"/>
              </a:ext>
            </a:extLst>
          </p:cNvPr>
          <p:cNvPicPr>
            <a:picLocks noChangeAspect="1"/>
          </p:cNvPicPr>
          <p:nvPr/>
        </p:nvPicPr>
        <p:blipFill>
          <a:blip r:embed="rId8"/>
          <a:stretch>
            <a:fillRect/>
          </a:stretch>
        </p:blipFill>
        <p:spPr>
          <a:xfrm>
            <a:off x="34035167" y="13778157"/>
            <a:ext cx="7620000" cy="7416800"/>
          </a:xfrm>
          <a:prstGeom prst="rect">
            <a:avLst/>
          </a:prstGeom>
        </p:spPr>
      </p:pic>
      <p:pic>
        <p:nvPicPr>
          <p:cNvPr id="81" name="Picture 80">
            <a:extLst>
              <a:ext uri="{FF2B5EF4-FFF2-40B4-BE49-F238E27FC236}">
                <a16:creationId xmlns:a16="http://schemas.microsoft.com/office/drawing/2014/main" id="{8B4525B9-ABDD-2A4A-8BC9-4DADF715682A}"/>
              </a:ext>
            </a:extLst>
          </p:cNvPr>
          <p:cNvPicPr>
            <a:picLocks noChangeAspect="1"/>
          </p:cNvPicPr>
          <p:nvPr/>
        </p:nvPicPr>
        <p:blipFill>
          <a:blip r:embed="rId9"/>
          <a:stretch>
            <a:fillRect/>
          </a:stretch>
        </p:blipFill>
        <p:spPr>
          <a:xfrm>
            <a:off x="34964876" y="6724836"/>
            <a:ext cx="2857500" cy="2641600"/>
          </a:xfrm>
          <a:prstGeom prst="rect">
            <a:avLst/>
          </a:prstGeom>
        </p:spPr>
      </p:pic>
      <p:pic>
        <p:nvPicPr>
          <p:cNvPr id="83" name="Picture 82">
            <a:extLst>
              <a:ext uri="{FF2B5EF4-FFF2-40B4-BE49-F238E27FC236}">
                <a16:creationId xmlns:a16="http://schemas.microsoft.com/office/drawing/2014/main" id="{96B82336-D92F-594A-85C6-DF03A8575B1E}"/>
              </a:ext>
            </a:extLst>
          </p:cNvPr>
          <p:cNvPicPr>
            <a:picLocks noChangeAspect="1"/>
          </p:cNvPicPr>
          <p:nvPr/>
        </p:nvPicPr>
        <p:blipFill>
          <a:blip r:embed="rId10"/>
          <a:stretch>
            <a:fillRect/>
          </a:stretch>
        </p:blipFill>
        <p:spPr>
          <a:xfrm>
            <a:off x="34964876" y="14232548"/>
            <a:ext cx="2857500" cy="2641600"/>
          </a:xfrm>
          <a:prstGeom prst="rect">
            <a:avLst/>
          </a:prstGeom>
        </p:spPr>
      </p:pic>
      <p:sp>
        <p:nvSpPr>
          <p:cNvPr id="85" name="TextBox 84">
            <a:extLst>
              <a:ext uri="{FF2B5EF4-FFF2-40B4-BE49-F238E27FC236}">
                <a16:creationId xmlns:a16="http://schemas.microsoft.com/office/drawing/2014/main" id="{E930B96C-BFE9-264D-99FB-77A1CC5B3E2A}"/>
              </a:ext>
            </a:extLst>
          </p:cNvPr>
          <p:cNvSpPr txBox="1"/>
          <p:nvPr/>
        </p:nvSpPr>
        <p:spPr>
          <a:xfrm>
            <a:off x="38832562" y="11845656"/>
            <a:ext cx="1479892" cy="1477328"/>
          </a:xfrm>
          <a:prstGeom prst="rect">
            <a:avLst/>
          </a:prstGeom>
          <a:noFill/>
        </p:spPr>
        <p:txBody>
          <a:bodyPr wrap="none" rtlCol="0">
            <a:spAutoFit/>
          </a:bodyPr>
          <a:lstStyle/>
          <a:p>
            <a:pPr algn="ctr"/>
            <a:r>
              <a:rPr lang="en-US" sz="1800" b="1" dirty="0"/>
              <a:t>Differential </a:t>
            </a:r>
            <a:br>
              <a:rPr lang="en-US" sz="1800" b="1" dirty="0"/>
            </a:br>
            <a:r>
              <a:rPr lang="en-US" sz="1800" b="1" dirty="0"/>
              <a:t>expression:</a:t>
            </a:r>
          </a:p>
          <a:p>
            <a:pPr algn="ctr"/>
            <a:r>
              <a:rPr lang="en-US" sz="1800" dirty="0"/>
              <a:t>49 up</a:t>
            </a:r>
          </a:p>
          <a:p>
            <a:pPr algn="ctr"/>
            <a:r>
              <a:rPr lang="en-US" sz="1800" dirty="0"/>
              <a:t>2020 not</a:t>
            </a:r>
          </a:p>
          <a:p>
            <a:pPr algn="ctr"/>
            <a:r>
              <a:rPr lang="en-US" sz="1800" dirty="0"/>
              <a:t>1086 down</a:t>
            </a:r>
          </a:p>
        </p:txBody>
      </p:sp>
      <p:sp>
        <p:nvSpPr>
          <p:cNvPr id="87" name="TextBox 86">
            <a:extLst>
              <a:ext uri="{FF2B5EF4-FFF2-40B4-BE49-F238E27FC236}">
                <a16:creationId xmlns:a16="http://schemas.microsoft.com/office/drawing/2014/main" id="{78B9F58B-3806-F44B-8C34-F64C65BD056C}"/>
              </a:ext>
            </a:extLst>
          </p:cNvPr>
          <p:cNvSpPr txBox="1"/>
          <p:nvPr/>
        </p:nvSpPr>
        <p:spPr>
          <a:xfrm>
            <a:off x="38832562" y="19313299"/>
            <a:ext cx="1479892" cy="1477328"/>
          </a:xfrm>
          <a:prstGeom prst="rect">
            <a:avLst/>
          </a:prstGeom>
          <a:noFill/>
        </p:spPr>
        <p:txBody>
          <a:bodyPr wrap="none" rtlCol="0">
            <a:spAutoFit/>
          </a:bodyPr>
          <a:lstStyle/>
          <a:p>
            <a:pPr algn="ctr"/>
            <a:r>
              <a:rPr lang="en-US" sz="1800" b="1" dirty="0"/>
              <a:t>Differential</a:t>
            </a:r>
            <a:br>
              <a:rPr lang="en-US" sz="1800" b="1" dirty="0"/>
            </a:br>
            <a:r>
              <a:rPr lang="en-US" sz="1800" b="1" dirty="0"/>
              <a:t>expression:</a:t>
            </a:r>
          </a:p>
          <a:p>
            <a:pPr algn="ctr"/>
            <a:r>
              <a:rPr lang="en-US" sz="1800" dirty="0"/>
              <a:t>121 up</a:t>
            </a:r>
          </a:p>
          <a:p>
            <a:pPr algn="ctr"/>
            <a:r>
              <a:rPr lang="en-US" sz="1800" dirty="0"/>
              <a:t>405 not</a:t>
            </a:r>
          </a:p>
          <a:p>
            <a:pPr algn="ctr"/>
            <a:r>
              <a:rPr lang="en-US" sz="1800" dirty="0"/>
              <a:t>2629 down</a:t>
            </a:r>
          </a:p>
        </p:txBody>
      </p:sp>
      <p:sp>
        <p:nvSpPr>
          <p:cNvPr id="11" name="TextBox 10">
            <a:extLst>
              <a:ext uri="{FF2B5EF4-FFF2-40B4-BE49-F238E27FC236}">
                <a16:creationId xmlns:a16="http://schemas.microsoft.com/office/drawing/2014/main" id="{B7E1A818-4C9B-DD4A-99CD-34E060BC8F03}"/>
              </a:ext>
            </a:extLst>
          </p:cNvPr>
          <p:cNvSpPr txBox="1"/>
          <p:nvPr/>
        </p:nvSpPr>
        <p:spPr>
          <a:xfrm>
            <a:off x="29239666" y="30269763"/>
            <a:ext cx="12777857" cy="646331"/>
          </a:xfrm>
          <a:prstGeom prst="rect">
            <a:avLst/>
          </a:prstGeom>
          <a:noFill/>
        </p:spPr>
        <p:txBody>
          <a:bodyPr wrap="none" rtlCol="0">
            <a:spAutoFit/>
          </a:bodyPr>
          <a:lstStyle/>
          <a:p>
            <a:r>
              <a:rPr lang="en-US" sz="3600" b="1" dirty="0">
                <a:effectLst>
                  <a:outerShdw blurRad="50800" dist="38100" dir="2700000" algn="tl" rotWithShape="0">
                    <a:prstClr val="black">
                      <a:alpha val="40000"/>
                    </a:prstClr>
                  </a:outerShdw>
                </a:effectLst>
              </a:rPr>
              <a:t>Funding: </a:t>
            </a:r>
            <a:r>
              <a:rPr lang="en-US" sz="3600" dirty="0"/>
              <a:t>NIH core grants P30EY010572 and P30CA069533.</a:t>
            </a:r>
          </a:p>
        </p:txBody>
      </p:sp>
      <p:pic>
        <p:nvPicPr>
          <p:cNvPr id="6" name="Picture 5">
            <a:extLst>
              <a:ext uri="{FF2B5EF4-FFF2-40B4-BE49-F238E27FC236}">
                <a16:creationId xmlns:a16="http://schemas.microsoft.com/office/drawing/2014/main" id="{64801CD8-44E9-244B-AA1C-FBDD00CC04D3}"/>
              </a:ext>
            </a:extLst>
          </p:cNvPr>
          <p:cNvPicPr>
            <a:picLocks noChangeAspect="1"/>
          </p:cNvPicPr>
          <p:nvPr/>
        </p:nvPicPr>
        <p:blipFill>
          <a:blip r:embed="rId11"/>
          <a:stretch>
            <a:fillRect/>
          </a:stretch>
        </p:blipFill>
        <p:spPr>
          <a:xfrm>
            <a:off x="15508859" y="6724836"/>
            <a:ext cx="6350000" cy="9004300"/>
          </a:xfrm>
          <a:prstGeom prst="rect">
            <a:avLst/>
          </a:prstGeom>
        </p:spPr>
      </p:pic>
      <p:pic>
        <p:nvPicPr>
          <p:cNvPr id="12" name="Picture 11">
            <a:extLst>
              <a:ext uri="{FF2B5EF4-FFF2-40B4-BE49-F238E27FC236}">
                <a16:creationId xmlns:a16="http://schemas.microsoft.com/office/drawing/2014/main" id="{2B0BF669-AAA2-2B41-BBCF-9E7BEC4E8BDA}"/>
              </a:ext>
            </a:extLst>
          </p:cNvPr>
          <p:cNvPicPr>
            <a:picLocks noChangeAspect="1"/>
          </p:cNvPicPr>
          <p:nvPr/>
        </p:nvPicPr>
        <p:blipFill>
          <a:blip r:embed="rId12"/>
          <a:stretch>
            <a:fillRect/>
          </a:stretch>
        </p:blipFill>
        <p:spPr>
          <a:xfrm>
            <a:off x="21691601" y="6724836"/>
            <a:ext cx="6350000" cy="90043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1461</TotalTime>
  <Words>725</Words>
  <Application>Microsoft Macintosh PowerPoint</Application>
  <PresentationFormat>Custom</PresentationFormat>
  <Paragraphs>62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Courier</vt:lpstr>
      <vt:lpstr>Office Theme</vt:lpstr>
      <vt:lpstr>PowerPoint Presentation</vt:lpstr>
    </vt:vector>
  </TitlesOfParts>
  <Company>OHSU</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Phillip Wilmarth</dc:creator>
  <cp:lastModifiedBy>Phillip Wilmarth</cp:lastModifiedBy>
  <cp:revision>83</cp:revision>
  <cp:lastPrinted>2018-05-21T23:48:49Z</cp:lastPrinted>
  <dcterms:created xsi:type="dcterms:W3CDTF">2010-05-14T02:38:42Z</dcterms:created>
  <dcterms:modified xsi:type="dcterms:W3CDTF">2018-05-22T15:53:51Z</dcterms:modified>
</cp:coreProperties>
</file>

<file path=docProps/thumbnail.jpeg>
</file>